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4" r:id="rId26"/>
    <p:sldId id="286" r:id="rId27"/>
    <p:sldId id="294"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115" autoAdjust="0"/>
  </p:normalViewPr>
  <p:slideViewPr>
    <p:cSldViewPr snapToGrid="0">
      <p:cViewPr varScale="1">
        <p:scale>
          <a:sx n="49" d="100"/>
          <a:sy n="49" d="100"/>
        </p:scale>
        <p:origin x="13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33258-6BBF-4418-991C-C1FD03BCEC43}" type="doc">
      <dgm:prSet loTypeId="urn:microsoft.com/office/officeart/2005/8/layout/cycle5" loCatId="cycle" qsTypeId="urn:microsoft.com/office/officeart/2005/8/quickstyle/simple2" qsCatId="simple" csTypeId="urn:microsoft.com/office/officeart/2005/8/colors/accent1_2" csCatId="accent1" phldr="1"/>
      <dgm:spPr/>
    </dgm:pt>
    <dgm:pt modelId="{17B0A857-8F72-4A1C-AFC9-7DDF1D1EA735}">
      <dgm:prSet phldrT="[Text]" custT="1"/>
      <dgm:spPr/>
      <dgm:t>
        <a:bodyPr/>
        <a:lstStyle/>
        <a:p>
          <a:r>
            <a:rPr lang="en-US" sz="1400" b="1" dirty="0"/>
            <a:t>Fundamentals</a:t>
          </a:r>
        </a:p>
      </dgm:t>
    </dgm:pt>
    <dgm:pt modelId="{07EA10CE-06AE-4592-8CD0-1550D4376A90}" type="parTrans" cxnId="{55FEE353-B8E9-4B4D-AA7D-ED86E8AB615B}">
      <dgm:prSet/>
      <dgm:spPr/>
      <dgm:t>
        <a:bodyPr/>
        <a:lstStyle/>
        <a:p>
          <a:endParaRPr lang="en-US"/>
        </a:p>
      </dgm:t>
    </dgm:pt>
    <dgm:pt modelId="{80257EF6-A27A-4B34-B6D8-BED928CCC160}" type="sibTrans" cxnId="{55FEE353-B8E9-4B4D-AA7D-ED86E8AB615B}">
      <dgm:prSet/>
      <dgm:spPr/>
      <dgm:t>
        <a:bodyPr/>
        <a:lstStyle/>
        <a:p>
          <a:endParaRPr lang="en-US"/>
        </a:p>
      </dgm:t>
    </dgm:pt>
    <dgm:pt modelId="{E8C9AF7F-D756-41CC-90E3-DDE6C6E75B87}">
      <dgm:prSet phldrT="[Text]" custT="1"/>
      <dgm:spPr/>
      <dgm:t>
        <a:bodyPr/>
        <a:lstStyle/>
        <a:p>
          <a:r>
            <a:rPr lang="en-US" sz="1400" b="1" dirty="0"/>
            <a:t>Contribution</a:t>
          </a:r>
        </a:p>
      </dgm:t>
    </dgm:pt>
    <dgm:pt modelId="{709EECF3-7202-4AE9-A524-C329B0C52391}" type="parTrans" cxnId="{83EB3285-CDFC-40E0-909E-4039D9C12A27}">
      <dgm:prSet/>
      <dgm:spPr/>
      <dgm:t>
        <a:bodyPr/>
        <a:lstStyle/>
        <a:p>
          <a:endParaRPr lang="en-US"/>
        </a:p>
      </dgm:t>
    </dgm:pt>
    <dgm:pt modelId="{BC7F55FD-5B38-421B-A85B-00CA19E00228}" type="sibTrans" cxnId="{83EB3285-CDFC-40E0-909E-4039D9C12A27}">
      <dgm:prSet/>
      <dgm:spPr/>
      <dgm:t>
        <a:bodyPr/>
        <a:lstStyle/>
        <a:p>
          <a:endParaRPr lang="en-US"/>
        </a:p>
      </dgm:t>
    </dgm:pt>
    <dgm:pt modelId="{72B249A3-5CC5-4A42-B10F-7E621C4E6785}">
      <dgm:prSet phldrT="[Text]" custT="1"/>
      <dgm:spPr/>
      <dgm:t>
        <a:bodyPr/>
        <a:lstStyle/>
        <a:p>
          <a:r>
            <a:rPr lang="en-US" sz="1400" b="1" dirty="0"/>
            <a:t>Misery</a:t>
          </a:r>
        </a:p>
      </dgm:t>
    </dgm:pt>
    <dgm:pt modelId="{22853245-8B64-435E-BD0E-C1F62073B4F6}" type="parTrans" cxnId="{BFFF4BA4-7027-495B-8B89-FF8133D0E85B}">
      <dgm:prSet/>
      <dgm:spPr/>
      <dgm:t>
        <a:bodyPr/>
        <a:lstStyle/>
        <a:p>
          <a:endParaRPr lang="en-US"/>
        </a:p>
      </dgm:t>
    </dgm:pt>
    <dgm:pt modelId="{6A197B7E-ECD6-4310-B53E-60A044B3CD60}" type="sibTrans" cxnId="{BFFF4BA4-7027-495B-8B89-FF8133D0E85B}">
      <dgm:prSet/>
      <dgm:spPr/>
      <dgm:t>
        <a:bodyPr/>
        <a:lstStyle/>
        <a:p>
          <a:endParaRPr lang="en-US"/>
        </a:p>
      </dgm:t>
    </dgm:pt>
    <dgm:pt modelId="{6568BD6E-076D-46A1-8FB9-F1486A2B4C17}">
      <dgm:prSet phldrT="[Text]" custT="1"/>
      <dgm:spPr/>
      <dgm:t>
        <a:bodyPr/>
        <a:lstStyle/>
        <a:p>
          <a:r>
            <a:rPr lang="en-US" sz="1400" b="1" dirty="0"/>
            <a:t>Renewal</a:t>
          </a:r>
        </a:p>
      </dgm:t>
    </dgm:pt>
    <dgm:pt modelId="{AD023A0B-F5B3-4005-A298-68C5D9720EF8}" type="parTrans" cxnId="{091A6664-0DD8-4F28-A7D2-58DDCB602120}">
      <dgm:prSet/>
      <dgm:spPr/>
      <dgm:t>
        <a:bodyPr/>
        <a:lstStyle/>
        <a:p>
          <a:endParaRPr lang="en-US"/>
        </a:p>
      </dgm:t>
    </dgm:pt>
    <dgm:pt modelId="{9CCAFAEE-3ED7-44C7-9655-6AE8EC7A4F08}" type="sibTrans" cxnId="{091A6664-0DD8-4F28-A7D2-58DDCB602120}">
      <dgm:prSet/>
      <dgm:spPr/>
      <dgm:t>
        <a:bodyPr/>
        <a:lstStyle/>
        <a:p>
          <a:endParaRPr lang="en-US"/>
        </a:p>
      </dgm:t>
    </dgm:pt>
    <dgm:pt modelId="{03B6B2FF-2E41-407D-B755-369EE8D4DF94}">
      <dgm:prSet phldrT="[Text]" custT="1"/>
      <dgm:spPr/>
      <dgm:t>
        <a:bodyPr/>
        <a:lstStyle/>
        <a:p>
          <a:r>
            <a:rPr lang="en-US" sz="1400" b="1" dirty="0"/>
            <a:t>Wisdom</a:t>
          </a:r>
        </a:p>
      </dgm:t>
    </dgm:pt>
    <dgm:pt modelId="{51F0CC2F-0ED6-4296-BD0A-1EA32E1DE369}" type="parTrans" cxnId="{A3C5BCE7-C5D2-445D-B0FD-DC77D246033F}">
      <dgm:prSet/>
      <dgm:spPr/>
      <dgm:t>
        <a:bodyPr/>
        <a:lstStyle/>
        <a:p>
          <a:endParaRPr lang="en-US"/>
        </a:p>
      </dgm:t>
    </dgm:pt>
    <dgm:pt modelId="{CA75E5F2-D8A3-4053-92FC-41F838DD37A8}" type="sibTrans" cxnId="{A3C5BCE7-C5D2-445D-B0FD-DC77D246033F}">
      <dgm:prSet/>
      <dgm:spPr/>
      <dgm:t>
        <a:bodyPr/>
        <a:lstStyle/>
        <a:p>
          <a:endParaRPr lang="en-US"/>
        </a:p>
      </dgm:t>
    </dgm:pt>
    <dgm:pt modelId="{8E4A9D3D-25CC-458B-ACB1-B957DF4A410C}">
      <dgm:prSet phldrT="[Text]" custT="1"/>
      <dgm:spPr/>
      <dgm:t>
        <a:bodyPr/>
        <a:lstStyle/>
        <a:p>
          <a:r>
            <a:rPr lang="en-US" sz="1400" b="1" dirty="0"/>
            <a:t>Excitement</a:t>
          </a:r>
        </a:p>
      </dgm:t>
    </dgm:pt>
    <dgm:pt modelId="{91E41DF9-1CF7-4962-9A64-E0EC283C09A2}" type="parTrans" cxnId="{ACF51879-1E57-46A6-BE82-23C1D6A55282}">
      <dgm:prSet/>
      <dgm:spPr/>
      <dgm:t>
        <a:bodyPr/>
        <a:lstStyle/>
        <a:p>
          <a:endParaRPr lang="en-US"/>
        </a:p>
      </dgm:t>
    </dgm:pt>
    <dgm:pt modelId="{BE6894FB-982C-42D3-80F8-916C6ECD4715}" type="sibTrans" cxnId="{ACF51879-1E57-46A6-BE82-23C1D6A55282}">
      <dgm:prSet/>
      <dgm:spPr/>
      <dgm:t>
        <a:bodyPr/>
        <a:lstStyle/>
        <a:p>
          <a:endParaRPr lang="en-US"/>
        </a:p>
      </dgm:t>
    </dgm:pt>
    <dgm:pt modelId="{0650531D-15A9-4DA9-99A6-EB78CBE6FA71}" type="pres">
      <dgm:prSet presAssocID="{EE333258-6BBF-4418-991C-C1FD03BCEC43}" presName="cycle" presStyleCnt="0">
        <dgm:presLayoutVars>
          <dgm:dir/>
          <dgm:resizeHandles val="exact"/>
        </dgm:presLayoutVars>
      </dgm:prSet>
      <dgm:spPr/>
    </dgm:pt>
    <dgm:pt modelId="{0C7B3E18-4D41-44F5-AB6C-4ADE5C876120}" type="pres">
      <dgm:prSet presAssocID="{17B0A857-8F72-4A1C-AFC9-7DDF1D1EA735}" presName="node" presStyleLbl="node1" presStyleIdx="0" presStyleCnt="6" custScaleX="134332">
        <dgm:presLayoutVars>
          <dgm:bulletEnabled val="1"/>
        </dgm:presLayoutVars>
      </dgm:prSet>
      <dgm:spPr/>
    </dgm:pt>
    <dgm:pt modelId="{AC591F24-68BF-4396-BBCB-41D0272464D0}" type="pres">
      <dgm:prSet presAssocID="{17B0A857-8F72-4A1C-AFC9-7DDF1D1EA735}" presName="spNode" presStyleCnt="0"/>
      <dgm:spPr/>
    </dgm:pt>
    <dgm:pt modelId="{26325C03-E0E4-4276-846D-D629A2CB3341}" type="pres">
      <dgm:prSet presAssocID="{80257EF6-A27A-4B34-B6D8-BED928CCC160}" presName="sibTrans" presStyleLbl="sibTrans1D1" presStyleIdx="0" presStyleCnt="6"/>
      <dgm:spPr/>
    </dgm:pt>
    <dgm:pt modelId="{2EBD1F61-05E9-43A5-B92E-6246AC698224}" type="pres">
      <dgm:prSet presAssocID="{E8C9AF7F-D756-41CC-90E3-DDE6C6E75B87}" presName="node" presStyleLbl="node1" presStyleIdx="1" presStyleCnt="6" custScaleX="134332">
        <dgm:presLayoutVars>
          <dgm:bulletEnabled val="1"/>
        </dgm:presLayoutVars>
      </dgm:prSet>
      <dgm:spPr/>
    </dgm:pt>
    <dgm:pt modelId="{299E64F1-22E5-4B40-9176-C3F845E86F02}" type="pres">
      <dgm:prSet presAssocID="{E8C9AF7F-D756-41CC-90E3-DDE6C6E75B87}" presName="spNode" presStyleCnt="0"/>
      <dgm:spPr/>
    </dgm:pt>
    <dgm:pt modelId="{F1B023C3-8DE5-4BA5-8900-E26C5502A8BA}" type="pres">
      <dgm:prSet presAssocID="{BC7F55FD-5B38-421B-A85B-00CA19E00228}" presName="sibTrans" presStyleLbl="sibTrans1D1" presStyleIdx="1" presStyleCnt="6"/>
      <dgm:spPr/>
    </dgm:pt>
    <dgm:pt modelId="{A38F9EB9-2555-4CDC-9CBB-BBE16A89E1B1}" type="pres">
      <dgm:prSet presAssocID="{72B249A3-5CC5-4A42-B10F-7E621C4E6785}" presName="node" presStyleLbl="node1" presStyleIdx="2" presStyleCnt="6" custScaleX="134332">
        <dgm:presLayoutVars>
          <dgm:bulletEnabled val="1"/>
        </dgm:presLayoutVars>
      </dgm:prSet>
      <dgm:spPr/>
    </dgm:pt>
    <dgm:pt modelId="{F7FB1C61-6AE7-418A-BCC7-B38D8F2D1B5B}" type="pres">
      <dgm:prSet presAssocID="{72B249A3-5CC5-4A42-B10F-7E621C4E6785}" presName="spNode" presStyleCnt="0"/>
      <dgm:spPr/>
    </dgm:pt>
    <dgm:pt modelId="{8D83B90D-8D34-4F6B-BF97-42D88D3EEFAD}" type="pres">
      <dgm:prSet presAssocID="{6A197B7E-ECD6-4310-B53E-60A044B3CD60}" presName="sibTrans" presStyleLbl="sibTrans1D1" presStyleIdx="2" presStyleCnt="6"/>
      <dgm:spPr/>
    </dgm:pt>
    <dgm:pt modelId="{2D4C201B-D0A4-4FEF-A671-4B92E67D84C0}" type="pres">
      <dgm:prSet presAssocID="{6568BD6E-076D-46A1-8FB9-F1486A2B4C17}" presName="node" presStyleLbl="node1" presStyleIdx="3" presStyleCnt="6" custScaleX="134332">
        <dgm:presLayoutVars>
          <dgm:bulletEnabled val="1"/>
        </dgm:presLayoutVars>
      </dgm:prSet>
      <dgm:spPr/>
    </dgm:pt>
    <dgm:pt modelId="{188BC308-61DE-46CE-878F-FC4D0E7D0191}" type="pres">
      <dgm:prSet presAssocID="{6568BD6E-076D-46A1-8FB9-F1486A2B4C17}" presName="spNode" presStyleCnt="0"/>
      <dgm:spPr/>
    </dgm:pt>
    <dgm:pt modelId="{0FD2B943-9659-4BC2-8B38-83D9AB10C9F9}" type="pres">
      <dgm:prSet presAssocID="{9CCAFAEE-3ED7-44C7-9655-6AE8EC7A4F08}" presName="sibTrans" presStyleLbl="sibTrans1D1" presStyleIdx="3" presStyleCnt="6"/>
      <dgm:spPr/>
    </dgm:pt>
    <dgm:pt modelId="{90BDFA72-CDF0-42CE-A371-EECADDA54500}" type="pres">
      <dgm:prSet presAssocID="{03B6B2FF-2E41-407D-B755-369EE8D4DF94}" presName="node" presStyleLbl="node1" presStyleIdx="4" presStyleCnt="6" custScaleX="134332">
        <dgm:presLayoutVars>
          <dgm:bulletEnabled val="1"/>
        </dgm:presLayoutVars>
      </dgm:prSet>
      <dgm:spPr/>
    </dgm:pt>
    <dgm:pt modelId="{7F310DBB-7935-438B-BE5C-12E3028E22A2}" type="pres">
      <dgm:prSet presAssocID="{03B6B2FF-2E41-407D-B755-369EE8D4DF94}" presName="spNode" presStyleCnt="0"/>
      <dgm:spPr/>
    </dgm:pt>
    <dgm:pt modelId="{376D798E-A388-4BEF-B051-18CC4CE70491}" type="pres">
      <dgm:prSet presAssocID="{CA75E5F2-D8A3-4053-92FC-41F838DD37A8}" presName="sibTrans" presStyleLbl="sibTrans1D1" presStyleIdx="4" presStyleCnt="6"/>
      <dgm:spPr/>
    </dgm:pt>
    <dgm:pt modelId="{71FF9440-CF6C-4223-BDA2-05B44190BDD0}" type="pres">
      <dgm:prSet presAssocID="{8E4A9D3D-25CC-458B-ACB1-B957DF4A410C}" presName="node" presStyleLbl="node1" presStyleIdx="5" presStyleCnt="6" custScaleX="134332">
        <dgm:presLayoutVars>
          <dgm:bulletEnabled val="1"/>
        </dgm:presLayoutVars>
      </dgm:prSet>
      <dgm:spPr/>
    </dgm:pt>
    <dgm:pt modelId="{522273C3-FCFD-448A-A8E6-99FEFB88DFCA}" type="pres">
      <dgm:prSet presAssocID="{8E4A9D3D-25CC-458B-ACB1-B957DF4A410C}" presName="spNode" presStyleCnt="0"/>
      <dgm:spPr/>
    </dgm:pt>
    <dgm:pt modelId="{8E0E23BB-C746-44E2-B22F-067AEADF4A3C}" type="pres">
      <dgm:prSet presAssocID="{BE6894FB-982C-42D3-80F8-916C6ECD4715}" presName="sibTrans" presStyleLbl="sibTrans1D1" presStyleIdx="5" presStyleCnt="6"/>
      <dgm:spPr/>
    </dgm:pt>
  </dgm:ptLst>
  <dgm:cxnLst>
    <dgm:cxn modelId="{33CF7504-7911-497E-A021-94C670AFEB56}" type="presOf" srcId="{80257EF6-A27A-4B34-B6D8-BED928CCC160}" destId="{26325C03-E0E4-4276-846D-D629A2CB3341}" srcOrd="0" destOrd="0" presId="urn:microsoft.com/office/officeart/2005/8/layout/cycle5"/>
    <dgm:cxn modelId="{81A49D3B-CCB5-4C70-8C00-2DD17DF9180C}" type="presOf" srcId="{9CCAFAEE-3ED7-44C7-9655-6AE8EC7A4F08}" destId="{0FD2B943-9659-4BC2-8B38-83D9AB10C9F9}" srcOrd="0" destOrd="0" presId="urn:microsoft.com/office/officeart/2005/8/layout/cycle5"/>
    <dgm:cxn modelId="{05ABB15C-7495-4DD7-B58E-D4D473991565}" type="presOf" srcId="{03B6B2FF-2E41-407D-B755-369EE8D4DF94}" destId="{90BDFA72-CDF0-42CE-A371-EECADDA54500}" srcOrd="0" destOrd="0" presId="urn:microsoft.com/office/officeart/2005/8/layout/cycle5"/>
    <dgm:cxn modelId="{3E3DDE63-394B-46A0-9A90-5592A5483302}" type="presOf" srcId="{E8C9AF7F-D756-41CC-90E3-DDE6C6E75B87}" destId="{2EBD1F61-05E9-43A5-B92E-6246AC698224}" srcOrd="0" destOrd="0" presId="urn:microsoft.com/office/officeart/2005/8/layout/cycle5"/>
    <dgm:cxn modelId="{091A6664-0DD8-4F28-A7D2-58DDCB602120}" srcId="{EE333258-6BBF-4418-991C-C1FD03BCEC43}" destId="{6568BD6E-076D-46A1-8FB9-F1486A2B4C17}" srcOrd="3" destOrd="0" parTransId="{AD023A0B-F5B3-4005-A298-68C5D9720EF8}" sibTransId="{9CCAFAEE-3ED7-44C7-9655-6AE8EC7A4F08}"/>
    <dgm:cxn modelId="{3AA1156C-525B-460F-AC09-C3BF35B36D8A}" type="presOf" srcId="{BC7F55FD-5B38-421B-A85B-00CA19E00228}" destId="{F1B023C3-8DE5-4BA5-8900-E26C5502A8BA}" srcOrd="0" destOrd="0" presId="urn:microsoft.com/office/officeart/2005/8/layout/cycle5"/>
    <dgm:cxn modelId="{55FEE353-B8E9-4B4D-AA7D-ED86E8AB615B}" srcId="{EE333258-6BBF-4418-991C-C1FD03BCEC43}" destId="{17B0A857-8F72-4A1C-AFC9-7DDF1D1EA735}" srcOrd="0" destOrd="0" parTransId="{07EA10CE-06AE-4592-8CD0-1550D4376A90}" sibTransId="{80257EF6-A27A-4B34-B6D8-BED928CCC160}"/>
    <dgm:cxn modelId="{80FCCA78-D7CD-43BD-82D8-7223AA71D38A}" type="presOf" srcId="{EE333258-6BBF-4418-991C-C1FD03BCEC43}" destId="{0650531D-15A9-4DA9-99A6-EB78CBE6FA71}" srcOrd="0" destOrd="0" presId="urn:microsoft.com/office/officeart/2005/8/layout/cycle5"/>
    <dgm:cxn modelId="{ACF51879-1E57-46A6-BE82-23C1D6A55282}" srcId="{EE333258-6BBF-4418-991C-C1FD03BCEC43}" destId="{8E4A9D3D-25CC-458B-ACB1-B957DF4A410C}" srcOrd="5" destOrd="0" parTransId="{91E41DF9-1CF7-4962-9A64-E0EC283C09A2}" sibTransId="{BE6894FB-982C-42D3-80F8-916C6ECD4715}"/>
    <dgm:cxn modelId="{83EB3285-CDFC-40E0-909E-4039D9C12A27}" srcId="{EE333258-6BBF-4418-991C-C1FD03BCEC43}" destId="{E8C9AF7F-D756-41CC-90E3-DDE6C6E75B87}" srcOrd="1" destOrd="0" parTransId="{709EECF3-7202-4AE9-A524-C329B0C52391}" sibTransId="{BC7F55FD-5B38-421B-A85B-00CA19E00228}"/>
    <dgm:cxn modelId="{17E9F78A-97CA-4A44-950F-C3885C60B505}" type="presOf" srcId="{17B0A857-8F72-4A1C-AFC9-7DDF1D1EA735}" destId="{0C7B3E18-4D41-44F5-AB6C-4ADE5C876120}" srcOrd="0" destOrd="0" presId="urn:microsoft.com/office/officeart/2005/8/layout/cycle5"/>
    <dgm:cxn modelId="{0D1F868F-ACCC-4272-94D9-7E73D46AE5D9}" type="presOf" srcId="{CA75E5F2-D8A3-4053-92FC-41F838DD37A8}" destId="{376D798E-A388-4BEF-B051-18CC4CE70491}" srcOrd="0" destOrd="0" presId="urn:microsoft.com/office/officeart/2005/8/layout/cycle5"/>
    <dgm:cxn modelId="{BFFF4BA4-7027-495B-8B89-FF8133D0E85B}" srcId="{EE333258-6BBF-4418-991C-C1FD03BCEC43}" destId="{72B249A3-5CC5-4A42-B10F-7E621C4E6785}" srcOrd="2" destOrd="0" parTransId="{22853245-8B64-435E-BD0E-C1F62073B4F6}" sibTransId="{6A197B7E-ECD6-4310-B53E-60A044B3CD60}"/>
    <dgm:cxn modelId="{378EC5B0-67D8-41B2-9884-AA06D2C97063}" type="presOf" srcId="{6568BD6E-076D-46A1-8FB9-F1486A2B4C17}" destId="{2D4C201B-D0A4-4FEF-A671-4B92E67D84C0}" srcOrd="0" destOrd="0" presId="urn:microsoft.com/office/officeart/2005/8/layout/cycle5"/>
    <dgm:cxn modelId="{147BFEB5-4286-4964-9ED8-DC0AE750F05C}" type="presOf" srcId="{8E4A9D3D-25CC-458B-ACB1-B957DF4A410C}" destId="{71FF9440-CF6C-4223-BDA2-05B44190BDD0}" srcOrd="0" destOrd="0" presId="urn:microsoft.com/office/officeart/2005/8/layout/cycle5"/>
    <dgm:cxn modelId="{2D8D46C7-5780-4825-9AAD-62C692865752}" type="presOf" srcId="{72B249A3-5CC5-4A42-B10F-7E621C4E6785}" destId="{A38F9EB9-2555-4CDC-9CBB-BBE16A89E1B1}" srcOrd="0" destOrd="0" presId="urn:microsoft.com/office/officeart/2005/8/layout/cycle5"/>
    <dgm:cxn modelId="{78A00CE4-70AC-4889-B97F-BFF7B6DA7F40}" type="presOf" srcId="{6A197B7E-ECD6-4310-B53E-60A044B3CD60}" destId="{8D83B90D-8D34-4F6B-BF97-42D88D3EEFAD}" srcOrd="0" destOrd="0" presId="urn:microsoft.com/office/officeart/2005/8/layout/cycle5"/>
    <dgm:cxn modelId="{A3C5BCE7-C5D2-445D-B0FD-DC77D246033F}" srcId="{EE333258-6BBF-4418-991C-C1FD03BCEC43}" destId="{03B6B2FF-2E41-407D-B755-369EE8D4DF94}" srcOrd="4" destOrd="0" parTransId="{51F0CC2F-0ED6-4296-BD0A-1EA32E1DE369}" sibTransId="{CA75E5F2-D8A3-4053-92FC-41F838DD37A8}"/>
    <dgm:cxn modelId="{7A3576F0-D492-4147-9025-4C1595F63F5E}" type="presOf" srcId="{BE6894FB-982C-42D3-80F8-916C6ECD4715}" destId="{8E0E23BB-C746-44E2-B22F-067AEADF4A3C}" srcOrd="0" destOrd="0" presId="urn:microsoft.com/office/officeart/2005/8/layout/cycle5"/>
    <dgm:cxn modelId="{44F21B8D-DFFE-4730-BB3C-82D23AEB3C6E}" type="presParOf" srcId="{0650531D-15A9-4DA9-99A6-EB78CBE6FA71}" destId="{0C7B3E18-4D41-44F5-AB6C-4ADE5C876120}" srcOrd="0" destOrd="0" presId="urn:microsoft.com/office/officeart/2005/8/layout/cycle5"/>
    <dgm:cxn modelId="{58771844-DA1B-4D3E-A7B9-01E241B3B311}" type="presParOf" srcId="{0650531D-15A9-4DA9-99A6-EB78CBE6FA71}" destId="{AC591F24-68BF-4396-BBCB-41D0272464D0}" srcOrd="1" destOrd="0" presId="urn:microsoft.com/office/officeart/2005/8/layout/cycle5"/>
    <dgm:cxn modelId="{7D76EB2E-7C20-41AC-BBC7-D130A78AE95F}" type="presParOf" srcId="{0650531D-15A9-4DA9-99A6-EB78CBE6FA71}" destId="{26325C03-E0E4-4276-846D-D629A2CB3341}" srcOrd="2" destOrd="0" presId="urn:microsoft.com/office/officeart/2005/8/layout/cycle5"/>
    <dgm:cxn modelId="{D6FE5B95-2E04-4464-9E53-4DEA492265D3}" type="presParOf" srcId="{0650531D-15A9-4DA9-99A6-EB78CBE6FA71}" destId="{2EBD1F61-05E9-43A5-B92E-6246AC698224}" srcOrd="3" destOrd="0" presId="urn:microsoft.com/office/officeart/2005/8/layout/cycle5"/>
    <dgm:cxn modelId="{6D4A5EFF-6CB0-49F7-AA5E-B03F63882D7B}" type="presParOf" srcId="{0650531D-15A9-4DA9-99A6-EB78CBE6FA71}" destId="{299E64F1-22E5-4B40-9176-C3F845E86F02}" srcOrd="4" destOrd="0" presId="urn:microsoft.com/office/officeart/2005/8/layout/cycle5"/>
    <dgm:cxn modelId="{06E9660C-921A-405A-AAEF-C08225480A1B}" type="presParOf" srcId="{0650531D-15A9-4DA9-99A6-EB78CBE6FA71}" destId="{F1B023C3-8DE5-4BA5-8900-E26C5502A8BA}" srcOrd="5" destOrd="0" presId="urn:microsoft.com/office/officeart/2005/8/layout/cycle5"/>
    <dgm:cxn modelId="{09A946CD-D63F-457C-9A07-D5264EE6501A}" type="presParOf" srcId="{0650531D-15A9-4DA9-99A6-EB78CBE6FA71}" destId="{A38F9EB9-2555-4CDC-9CBB-BBE16A89E1B1}" srcOrd="6" destOrd="0" presId="urn:microsoft.com/office/officeart/2005/8/layout/cycle5"/>
    <dgm:cxn modelId="{9283E7E6-18FB-4956-B035-F45184AB040E}" type="presParOf" srcId="{0650531D-15A9-4DA9-99A6-EB78CBE6FA71}" destId="{F7FB1C61-6AE7-418A-BCC7-B38D8F2D1B5B}" srcOrd="7" destOrd="0" presId="urn:microsoft.com/office/officeart/2005/8/layout/cycle5"/>
    <dgm:cxn modelId="{2FD82779-81F9-4291-BD4F-65BF85275282}" type="presParOf" srcId="{0650531D-15A9-4DA9-99A6-EB78CBE6FA71}" destId="{8D83B90D-8D34-4F6B-BF97-42D88D3EEFAD}" srcOrd="8" destOrd="0" presId="urn:microsoft.com/office/officeart/2005/8/layout/cycle5"/>
    <dgm:cxn modelId="{2FA8E205-3292-4C42-B9A8-72F80035D230}" type="presParOf" srcId="{0650531D-15A9-4DA9-99A6-EB78CBE6FA71}" destId="{2D4C201B-D0A4-4FEF-A671-4B92E67D84C0}" srcOrd="9" destOrd="0" presId="urn:microsoft.com/office/officeart/2005/8/layout/cycle5"/>
    <dgm:cxn modelId="{9C4EDCDD-91CB-41FA-BC84-E3A49E81CA72}" type="presParOf" srcId="{0650531D-15A9-4DA9-99A6-EB78CBE6FA71}" destId="{188BC308-61DE-46CE-878F-FC4D0E7D0191}" srcOrd="10" destOrd="0" presId="urn:microsoft.com/office/officeart/2005/8/layout/cycle5"/>
    <dgm:cxn modelId="{6DA979FD-8384-4139-A8C5-40F44FD3F4B1}" type="presParOf" srcId="{0650531D-15A9-4DA9-99A6-EB78CBE6FA71}" destId="{0FD2B943-9659-4BC2-8B38-83D9AB10C9F9}" srcOrd="11" destOrd="0" presId="urn:microsoft.com/office/officeart/2005/8/layout/cycle5"/>
    <dgm:cxn modelId="{5C774F7F-05E2-4671-9CE9-E0721F5F2E94}" type="presParOf" srcId="{0650531D-15A9-4DA9-99A6-EB78CBE6FA71}" destId="{90BDFA72-CDF0-42CE-A371-EECADDA54500}" srcOrd="12" destOrd="0" presId="urn:microsoft.com/office/officeart/2005/8/layout/cycle5"/>
    <dgm:cxn modelId="{FDD80A7F-BFCA-41AD-917F-8A1DC682F813}" type="presParOf" srcId="{0650531D-15A9-4DA9-99A6-EB78CBE6FA71}" destId="{7F310DBB-7935-438B-BE5C-12E3028E22A2}" srcOrd="13" destOrd="0" presId="urn:microsoft.com/office/officeart/2005/8/layout/cycle5"/>
    <dgm:cxn modelId="{9FB7B325-7135-4F55-88D2-8844555E21AA}" type="presParOf" srcId="{0650531D-15A9-4DA9-99A6-EB78CBE6FA71}" destId="{376D798E-A388-4BEF-B051-18CC4CE70491}" srcOrd="14" destOrd="0" presId="urn:microsoft.com/office/officeart/2005/8/layout/cycle5"/>
    <dgm:cxn modelId="{F90DC0FC-DDD5-408D-8B23-B7923D9E3338}" type="presParOf" srcId="{0650531D-15A9-4DA9-99A6-EB78CBE6FA71}" destId="{71FF9440-CF6C-4223-BDA2-05B44190BDD0}" srcOrd="15" destOrd="0" presId="urn:microsoft.com/office/officeart/2005/8/layout/cycle5"/>
    <dgm:cxn modelId="{14A394AD-F265-4C82-ADCA-ABEE9C054DD0}" type="presParOf" srcId="{0650531D-15A9-4DA9-99A6-EB78CBE6FA71}" destId="{522273C3-FCFD-448A-A8E6-99FEFB88DFCA}" srcOrd="16" destOrd="0" presId="urn:microsoft.com/office/officeart/2005/8/layout/cycle5"/>
    <dgm:cxn modelId="{9F077D6C-6ED4-42BF-9DAF-7D0518AD5FE8}" type="presParOf" srcId="{0650531D-15A9-4DA9-99A6-EB78CBE6FA71}" destId="{8E0E23BB-C746-44E2-B22F-067AEADF4A3C}"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B3E18-4D41-44F5-AB6C-4ADE5C876120}">
      <dsp:nvSpPr>
        <dsp:cNvPr id="0" name=""/>
        <dsp:cNvSpPr/>
      </dsp:nvSpPr>
      <dsp:spPr>
        <a:xfrm>
          <a:off x="4218323" y="1075"/>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Fundamentals</a:t>
          </a:r>
        </a:p>
      </dsp:txBody>
      <dsp:txXfrm>
        <a:off x="4252915" y="35667"/>
        <a:ext cx="1395284" cy="639437"/>
      </dsp:txXfrm>
    </dsp:sp>
    <dsp:sp modelId="{26325C03-E0E4-4276-846D-D629A2CB3341}">
      <dsp:nvSpPr>
        <dsp:cNvPr id="0" name=""/>
        <dsp:cNvSpPr/>
      </dsp:nvSpPr>
      <dsp:spPr>
        <a:xfrm>
          <a:off x="3280049" y="355385"/>
          <a:ext cx="3341016" cy="3341016"/>
        </a:xfrm>
        <a:custGeom>
          <a:avLst/>
          <a:gdLst/>
          <a:ahLst/>
          <a:cxnLst/>
          <a:rect l="0" t="0" r="0" b="0"/>
          <a:pathLst>
            <a:path>
              <a:moveTo>
                <a:pt x="2498187" y="219458"/>
              </a:moveTo>
              <a:arcTo wR="1670508" hR="1670508" stAng="17982027" swAng="6714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D1F61-05E9-43A5-B92E-6246AC698224}">
      <dsp:nvSpPr>
        <dsp:cNvPr id="0" name=""/>
        <dsp:cNvSpPr/>
      </dsp:nvSpPr>
      <dsp:spPr>
        <a:xfrm>
          <a:off x="5665025" y="836329"/>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Contribution</a:t>
          </a:r>
        </a:p>
      </dsp:txBody>
      <dsp:txXfrm>
        <a:off x="5699617" y="870921"/>
        <a:ext cx="1395284" cy="639437"/>
      </dsp:txXfrm>
    </dsp:sp>
    <dsp:sp modelId="{F1B023C3-8DE5-4BA5-8900-E26C5502A8BA}">
      <dsp:nvSpPr>
        <dsp:cNvPr id="0" name=""/>
        <dsp:cNvSpPr/>
      </dsp:nvSpPr>
      <dsp:spPr>
        <a:xfrm>
          <a:off x="3280049" y="355385"/>
          <a:ext cx="3341016" cy="3341016"/>
        </a:xfrm>
        <a:custGeom>
          <a:avLst/>
          <a:gdLst/>
          <a:ahLst/>
          <a:cxnLst/>
          <a:rect l="0" t="0" r="0" b="0"/>
          <a:pathLst>
            <a:path>
              <a:moveTo>
                <a:pt x="3314954" y="1376575"/>
              </a:moveTo>
              <a:arcTo wR="1670508" hR="1670508" stAng="20991949" swAng="121610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8F9EB9-2555-4CDC-9CBB-BBE16A89E1B1}">
      <dsp:nvSpPr>
        <dsp:cNvPr id="0" name=""/>
        <dsp:cNvSpPr/>
      </dsp:nvSpPr>
      <dsp:spPr>
        <a:xfrm>
          <a:off x="5665025" y="2506837"/>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Misery</a:t>
          </a:r>
        </a:p>
      </dsp:txBody>
      <dsp:txXfrm>
        <a:off x="5699617" y="2541429"/>
        <a:ext cx="1395284" cy="639437"/>
      </dsp:txXfrm>
    </dsp:sp>
    <dsp:sp modelId="{8D83B90D-8D34-4F6B-BF97-42D88D3EEFAD}">
      <dsp:nvSpPr>
        <dsp:cNvPr id="0" name=""/>
        <dsp:cNvSpPr/>
      </dsp:nvSpPr>
      <dsp:spPr>
        <a:xfrm>
          <a:off x="3280049" y="355385"/>
          <a:ext cx="3341016" cy="3341016"/>
        </a:xfrm>
        <a:custGeom>
          <a:avLst/>
          <a:gdLst/>
          <a:ahLst/>
          <a:cxnLst/>
          <a:rect l="0" t="0" r="0" b="0"/>
          <a:pathLst>
            <a:path>
              <a:moveTo>
                <a:pt x="2764062" y="2933337"/>
              </a:moveTo>
              <a:arcTo wR="1670508" hR="1670508" stAng="2946533" swAng="6714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4C201B-D0A4-4FEF-A671-4B92E67D84C0}">
      <dsp:nvSpPr>
        <dsp:cNvPr id="0" name=""/>
        <dsp:cNvSpPr/>
      </dsp:nvSpPr>
      <dsp:spPr>
        <a:xfrm>
          <a:off x="4218323" y="3342091"/>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Renewal</a:t>
          </a:r>
        </a:p>
      </dsp:txBody>
      <dsp:txXfrm>
        <a:off x="4252915" y="3376683"/>
        <a:ext cx="1395284" cy="639437"/>
      </dsp:txXfrm>
    </dsp:sp>
    <dsp:sp modelId="{0FD2B943-9659-4BC2-8B38-83D9AB10C9F9}">
      <dsp:nvSpPr>
        <dsp:cNvPr id="0" name=""/>
        <dsp:cNvSpPr/>
      </dsp:nvSpPr>
      <dsp:spPr>
        <a:xfrm>
          <a:off x="3280049" y="355385"/>
          <a:ext cx="3341016" cy="3341016"/>
        </a:xfrm>
        <a:custGeom>
          <a:avLst/>
          <a:gdLst/>
          <a:ahLst/>
          <a:cxnLst/>
          <a:rect l="0" t="0" r="0" b="0"/>
          <a:pathLst>
            <a:path>
              <a:moveTo>
                <a:pt x="842829" y="3121558"/>
              </a:moveTo>
              <a:arcTo wR="1670508" hR="1670508" stAng="7182027" swAng="6714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BDFA72-CDF0-42CE-A371-EECADDA54500}">
      <dsp:nvSpPr>
        <dsp:cNvPr id="0" name=""/>
        <dsp:cNvSpPr/>
      </dsp:nvSpPr>
      <dsp:spPr>
        <a:xfrm>
          <a:off x="2771620" y="2506837"/>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Wisdom</a:t>
          </a:r>
        </a:p>
      </dsp:txBody>
      <dsp:txXfrm>
        <a:off x="2806212" y="2541429"/>
        <a:ext cx="1395284" cy="639437"/>
      </dsp:txXfrm>
    </dsp:sp>
    <dsp:sp modelId="{376D798E-A388-4BEF-B051-18CC4CE70491}">
      <dsp:nvSpPr>
        <dsp:cNvPr id="0" name=""/>
        <dsp:cNvSpPr/>
      </dsp:nvSpPr>
      <dsp:spPr>
        <a:xfrm>
          <a:off x="3280049" y="355385"/>
          <a:ext cx="3341016" cy="3341016"/>
        </a:xfrm>
        <a:custGeom>
          <a:avLst/>
          <a:gdLst/>
          <a:ahLst/>
          <a:cxnLst/>
          <a:rect l="0" t="0" r="0" b="0"/>
          <a:pathLst>
            <a:path>
              <a:moveTo>
                <a:pt x="26062" y="1964441"/>
              </a:moveTo>
              <a:arcTo wR="1670508" hR="1670508" stAng="10191949" swAng="121610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1FF9440-CF6C-4223-BDA2-05B44190BDD0}">
      <dsp:nvSpPr>
        <dsp:cNvPr id="0" name=""/>
        <dsp:cNvSpPr/>
      </dsp:nvSpPr>
      <dsp:spPr>
        <a:xfrm>
          <a:off x="2771620" y="836329"/>
          <a:ext cx="1464468" cy="7086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Excitement</a:t>
          </a:r>
        </a:p>
      </dsp:txBody>
      <dsp:txXfrm>
        <a:off x="2806212" y="870921"/>
        <a:ext cx="1395284" cy="639437"/>
      </dsp:txXfrm>
    </dsp:sp>
    <dsp:sp modelId="{8E0E23BB-C746-44E2-B22F-067AEADF4A3C}">
      <dsp:nvSpPr>
        <dsp:cNvPr id="0" name=""/>
        <dsp:cNvSpPr/>
      </dsp:nvSpPr>
      <dsp:spPr>
        <a:xfrm>
          <a:off x="3280049" y="355385"/>
          <a:ext cx="3341016" cy="3341016"/>
        </a:xfrm>
        <a:custGeom>
          <a:avLst/>
          <a:gdLst/>
          <a:ahLst/>
          <a:cxnLst/>
          <a:rect l="0" t="0" r="0" b="0"/>
          <a:pathLst>
            <a:path>
              <a:moveTo>
                <a:pt x="576953" y="407679"/>
              </a:moveTo>
              <a:arcTo wR="1670508" hR="1670508" stAng="13746533" swAng="6714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C6C6D-2C5F-4BE3-9FA1-641D47C974C4}"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C2581-88C9-4AAF-BE46-C66FA20EAE31}" type="slidenum">
              <a:rPr lang="en-US" smtClean="0"/>
              <a:t>‹#›</a:t>
            </a:fld>
            <a:endParaRPr lang="en-US"/>
          </a:p>
        </p:txBody>
      </p:sp>
    </p:spTree>
    <p:extLst>
      <p:ext uri="{BB962C8B-B14F-4D97-AF65-F5344CB8AC3E}">
        <p14:creationId xmlns:p14="http://schemas.microsoft.com/office/powerpoint/2010/main" val="126198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tp.iza.org/dp8129.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Records Management </a:t>
            </a:r>
            <a:r>
              <a:rPr lang="en-US" dirty="0"/>
              <a:t>– develops policies, procedures and guidelines focusing on managing information and records throughout their lifecycle</a:t>
            </a:r>
          </a:p>
          <a:p>
            <a:r>
              <a:rPr lang="en-US" b="1" i="0" dirty="0"/>
              <a:t>Information Technology </a:t>
            </a:r>
            <a:r>
              <a:rPr lang="en-US" i="0" dirty="0"/>
              <a:t>– develops and maintains computing and networking infrastructure, plans data migration, develops and manages data backup strategies</a:t>
            </a:r>
          </a:p>
          <a:p>
            <a:r>
              <a:rPr lang="en-US" b="1" dirty="0"/>
              <a:t>Information Security </a:t>
            </a:r>
            <a:r>
              <a:rPr lang="en-US" dirty="0"/>
              <a:t>– develops policies, plans and strategies to prevent and react to unauthorized data disclosure,            establishes rules for and monitors information sharing and      access</a:t>
            </a:r>
          </a:p>
          <a:p>
            <a:r>
              <a:rPr lang="en-US" b="1" i="0" dirty="0"/>
              <a:t>Risk Management </a:t>
            </a:r>
            <a:r>
              <a:rPr lang="en-US" i="0" dirty="0"/>
              <a:t>– identify, assess, and recommend actions to mitigate internal and external risks associated with information collection, handling and processing</a:t>
            </a:r>
          </a:p>
          <a:p>
            <a:r>
              <a:rPr lang="en-US" b="1" dirty="0"/>
              <a:t>Compliance</a:t>
            </a:r>
            <a:r>
              <a:rPr lang="en-US" dirty="0"/>
              <a:t> – align policies, procedures, operations etc. with the organization’s regulatory and compliance requirements, coordinate regulatory review and monitoring</a:t>
            </a:r>
            <a:endParaRPr lang="en-US" b="1" dirty="0"/>
          </a:p>
          <a:p>
            <a:r>
              <a:rPr lang="en-US" b="1" dirty="0"/>
              <a:t>Legal</a:t>
            </a:r>
            <a:r>
              <a:rPr lang="en-US" dirty="0"/>
              <a:t> – align policies, procedures, operations etc. with the organization’s legal obligations, coordinate discovery for       inquiries, provide interpretation and guidance on laws and regulations</a:t>
            </a:r>
            <a:endParaRPr lang="en-US" b="1" dirty="0"/>
          </a:p>
          <a:p>
            <a:r>
              <a:rPr lang="en-US" b="1" dirty="0"/>
              <a:t>Privacy</a:t>
            </a:r>
            <a:r>
              <a:rPr lang="en-US" dirty="0"/>
              <a:t> – develops policies, plans and strategies to protect </a:t>
            </a:r>
            <a:r>
              <a:rPr lang="en-US" dirty="0" err="1"/>
              <a:t>PII</a:t>
            </a:r>
            <a:r>
              <a:rPr lang="en-US" dirty="0"/>
              <a:t>, </a:t>
            </a:r>
            <a:r>
              <a:rPr lang="en-US" dirty="0" err="1"/>
              <a:t>SPII</a:t>
            </a:r>
            <a:r>
              <a:rPr lang="en-US" dirty="0"/>
              <a:t>, </a:t>
            </a:r>
            <a:r>
              <a:rPr lang="en-US" dirty="0" err="1"/>
              <a:t>MNPI</a:t>
            </a:r>
            <a:r>
              <a:rPr lang="en-US" dirty="0"/>
              <a:t>, and other forms of sensitive information, reviews information sharing and access for privacy compliance</a:t>
            </a:r>
            <a:endParaRPr lang="en-US" b="1" dirty="0"/>
          </a:p>
          <a:p>
            <a:r>
              <a:rPr lang="en-US" b="1" i="0" dirty="0"/>
              <a:t>Business Groups</a:t>
            </a:r>
            <a:r>
              <a:rPr lang="en-US" i="0" dirty="0"/>
              <a:t> – </a:t>
            </a:r>
            <a:r>
              <a:rPr lang="en-US" dirty="0"/>
              <a:t>review policies, plans and strategies to assess impact on operations, provide insight into information usage and needs, propose new strategies, projects, applications, etc. </a:t>
            </a:r>
            <a:endParaRPr lang="en-US" b="1" i="0" dirty="0"/>
          </a:p>
          <a:p>
            <a:endParaRPr lang="en-US" dirty="0"/>
          </a:p>
        </p:txBody>
      </p:sp>
      <p:sp>
        <p:nvSpPr>
          <p:cNvPr id="4" name="Slide Number Placeholder 3"/>
          <p:cNvSpPr>
            <a:spLocks noGrp="1"/>
          </p:cNvSpPr>
          <p:nvPr>
            <p:ph type="sldNum" sz="quarter" idx="10"/>
          </p:nvPr>
        </p:nvSpPr>
        <p:spPr/>
        <p:txBody>
          <a:bodyPr/>
          <a:lstStyle/>
          <a:p>
            <a:fld id="{8C9C2581-88C9-4AAF-BE46-C66FA20EAE31}" type="slidenum">
              <a:rPr lang="en-US" smtClean="0"/>
              <a:t>7</a:t>
            </a:fld>
            <a:endParaRPr lang="en-US"/>
          </a:p>
        </p:txBody>
      </p:sp>
    </p:spTree>
    <p:extLst>
      <p:ext uri="{BB962C8B-B14F-4D97-AF65-F5344CB8AC3E}">
        <p14:creationId xmlns:p14="http://schemas.microsoft.com/office/powerpoint/2010/main" val="98351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Crash the Schedule:  </a:t>
            </a:r>
            <a:r>
              <a:rPr lang="en-US" i="1" dirty="0"/>
              <a:t>In this method, you would apply additional resources to tasks on the critical path in order to shorten the amount of time needed to complete those tasks.  According to an article by Microsoft, some of the ways to shorten the critical path, are shortening the duration of a task on the critical path, or changing a task constraint to allow for more scheduling flexibility.  It may also be worth considering changing the project management methodology, perhaps considering Critical Chain, or some variant of Agile Project Management.</a:t>
            </a:r>
          </a:p>
          <a:p>
            <a:pPr marL="0" indent="0">
              <a:buNone/>
            </a:pPr>
            <a:endParaRPr lang="en-US" i="1" dirty="0"/>
          </a:p>
        </p:txBody>
      </p:sp>
      <p:sp>
        <p:nvSpPr>
          <p:cNvPr id="4" name="Slide Number Placeholder 3"/>
          <p:cNvSpPr>
            <a:spLocks noGrp="1"/>
          </p:cNvSpPr>
          <p:nvPr>
            <p:ph type="sldNum" sz="quarter" idx="10"/>
          </p:nvPr>
        </p:nvSpPr>
        <p:spPr/>
        <p:txBody>
          <a:bodyPr/>
          <a:lstStyle/>
          <a:p>
            <a:fld id="{509A3F33-E4B7-4A29-B4C0-A78362E04885}" type="slidenum">
              <a:rPr lang="en-US" smtClean="0"/>
              <a:t>20</a:t>
            </a:fld>
            <a:endParaRPr lang="en-US" dirty="0"/>
          </a:p>
        </p:txBody>
      </p:sp>
    </p:spTree>
    <p:extLst>
      <p:ext uri="{BB962C8B-B14F-4D97-AF65-F5344CB8AC3E}">
        <p14:creationId xmlns:p14="http://schemas.microsoft.com/office/powerpoint/2010/main" val="384153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p>
          <a:p>
            <a:pPr marL="0" indent="0">
              <a:buNone/>
            </a:pPr>
            <a:r>
              <a:rPr lang="en-US" b="1" i="1" dirty="0"/>
              <a:t>Fast Track Tasks:  </a:t>
            </a:r>
            <a:r>
              <a:rPr lang="en-US" i="1" dirty="0"/>
              <a:t>With this approach, you would look for tasks that are currently designated to be completed in sequence, and change them to be completed either totally or partially in parallel.  The idea behind this approach is that you can complete more in less time.  Another approach to fast tracking is known as partial overlapping.  With this approach, you find that tasks that could be started right before its predecessor is complete.</a:t>
            </a:r>
          </a:p>
          <a:p>
            <a:pPr marL="0" indent="0">
              <a:buNone/>
            </a:pPr>
            <a:endParaRPr lang="en-US" i="1" dirty="0"/>
          </a:p>
        </p:txBody>
      </p:sp>
      <p:sp>
        <p:nvSpPr>
          <p:cNvPr id="4" name="Slide Number Placeholder 3"/>
          <p:cNvSpPr>
            <a:spLocks noGrp="1"/>
          </p:cNvSpPr>
          <p:nvPr>
            <p:ph type="sldNum" sz="quarter" idx="10"/>
          </p:nvPr>
        </p:nvSpPr>
        <p:spPr/>
        <p:txBody>
          <a:bodyPr/>
          <a:lstStyle/>
          <a:p>
            <a:fld id="{509A3F33-E4B7-4A29-B4C0-A78362E04885}" type="slidenum">
              <a:rPr lang="en-US" smtClean="0"/>
              <a:t>21</a:t>
            </a:fld>
            <a:endParaRPr lang="en-US" dirty="0"/>
          </a:p>
        </p:txBody>
      </p:sp>
    </p:spTree>
    <p:extLst>
      <p:ext uri="{BB962C8B-B14F-4D97-AF65-F5344CB8AC3E}">
        <p14:creationId xmlns:p14="http://schemas.microsoft.com/office/powerpoint/2010/main" val="18282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p>
          <a:p>
            <a:pPr marL="0" indent="0">
              <a:buNone/>
            </a:pPr>
            <a:r>
              <a:rPr lang="en-US" b="1" i="1" dirty="0"/>
              <a:t>Say No to Scope Change:  </a:t>
            </a:r>
            <a:r>
              <a:rPr lang="en-US" i="1" dirty="0"/>
              <a:t>Scope creep is one of the most damaging things a project faces.  With the scope of work constantly changing, it can be like trying to hit a moving target.  By saying no to scope change, you give the project team a set goal upon which to concentrate.  One of the easiest ways to manage scope creep is create a Scope statement for the project that is agreed upon and signed off on by each of the stakeholders.  This scope statement then becomes the measuring stick for whether or not changes fall within the parameter of the original scope of the project.</a:t>
            </a:r>
          </a:p>
        </p:txBody>
      </p:sp>
      <p:sp>
        <p:nvSpPr>
          <p:cNvPr id="4" name="Slide Number Placeholder 3"/>
          <p:cNvSpPr>
            <a:spLocks noGrp="1"/>
          </p:cNvSpPr>
          <p:nvPr>
            <p:ph type="sldNum" sz="quarter" idx="10"/>
          </p:nvPr>
        </p:nvSpPr>
        <p:spPr/>
        <p:txBody>
          <a:bodyPr/>
          <a:lstStyle/>
          <a:p>
            <a:fld id="{509A3F33-E4B7-4A29-B4C0-A78362E04885}" type="slidenum">
              <a:rPr lang="en-US" smtClean="0"/>
              <a:t>22</a:t>
            </a:fld>
            <a:endParaRPr lang="en-US" dirty="0"/>
          </a:p>
        </p:txBody>
      </p:sp>
    </p:spTree>
    <p:extLst>
      <p:ext uri="{BB962C8B-B14F-4D97-AF65-F5344CB8AC3E}">
        <p14:creationId xmlns:p14="http://schemas.microsoft.com/office/powerpoint/2010/main" val="277970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Scope Reduction:  </a:t>
            </a:r>
            <a:r>
              <a:rPr lang="en-US" i="1" dirty="0"/>
              <a:t>Perhaps the initial scope of the project was too large to begin with and can’t really be completed in the time allocated.  If this is the case, it may be time to revise the scope and get things to a manageable level.  The Project Manager should take the Scope statement back to the stakeholders and determine areas of the scope to either remove or perhaps put off to another phase of the project.</a:t>
            </a:r>
          </a:p>
        </p:txBody>
      </p:sp>
      <p:sp>
        <p:nvSpPr>
          <p:cNvPr id="4" name="Slide Number Placeholder 3"/>
          <p:cNvSpPr>
            <a:spLocks noGrp="1"/>
          </p:cNvSpPr>
          <p:nvPr>
            <p:ph type="sldNum" sz="quarter" idx="10"/>
          </p:nvPr>
        </p:nvSpPr>
        <p:spPr/>
        <p:txBody>
          <a:bodyPr/>
          <a:lstStyle/>
          <a:p>
            <a:fld id="{509A3F33-E4B7-4A29-B4C0-A78362E04885}" type="slidenum">
              <a:rPr lang="en-US" smtClean="0"/>
              <a:t>23</a:t>
            </a:fld>
            <a:endParaRPr lang="en-US" dirty="0"/>
          </a:p>
        </p:txBody>
      </p:sp>
    </p:spTree>
    <p:extLst>
      <p:ext uri="{BB962C8B-B14F-4D97-AF65-F5344CB8AC3E}">
        <p14:creationId xmlns:p14="http://schemas.microsoft.com/office/powerpoint/2010/main" val="101313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p>
          <a:p>
            <a:pPr marL="0" indent="0">
              <a:buNone/>
            </a:pPr>
            <a:r>
              <a:rPr lang="en-US" b="1" i="1" dirty="0"/>
              <a:t>Outsource: </a:t>
            </a:r>
            <a:r>
              <a:rPr lang="en-US" i="1" dirty="0"/>
              <a:t>Replace the project manager and/or bring in outside help. Outside help can, in certain circumstances, act with independence and objectivity. This can help to “clear the air”, realign everyone’s expectations, and get the project back on track.</a:t>
            </a:r>
          </a:p>
        </p:txBody>
      </p:sp>
      <p:sp>
        <p:nvSpPr>
          <p:cNvPr id="4" name="Slide Number Placeholder 3"/>
          <p:cNvSpPr>
            <a:spLocks noGrp="1"/>
          </p:cNvSpPr>
          <p:nvPr>
            <p:ph type="sldNum" sz="quarter" idx="10"/>
          </p:nvPr>
        </p:nvSpPr>
        <p:spPr/>
        <p:txBody>
          <a:bodyPr/>
          <a:lstStyle/>
          <a:p>
            <a:fld id="{509A3F33-E4B7-4A29-B4C0-A78362E04885}" type="slidenum">
              <a:rPr lang="en-US" smtClean="0"/>
              <a:t>24</a:t>
            </a:fld>
            <a:endParaRPr lang="en-US" dirty="0"/>
          </a:p>
        </p:txBody>
      </p:sp>
    </p:spTree>
    <p:extLst>
      <p:ext uri="{BB962C8B-B14F-4D97-AF65-F5344CB8AC3E}">
        <p14:creationId xmlns:p14="http://schemas.microsoft.com/office/powerpoint/2010/main" val="1434654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t>Be a cheerleader, not just a coach</a:t>
            </a:r>
            <a:endParaRPr lang="en-US" sz="1200" i="1" dirty="0"/>
          </a:p>
          <a:p>
            <a:pPr marL="0" indent="0">
              <a:buNone/>
            </a:pPr>
            <a:r>
              <a:rPr lang="en-US" sz="1200" i="1" dirty="0"/>
              <a:t>“When employees don’t bring their A-games to work, it’s often because they lack confidence in their abilities or don’t even know what they’re capable of achieving. Great leaders bring out greatness in their team because they see what is possible and transfer that belief to their people. Empower your people by letting them know you believe they can achieve their goals, do their best work, take on a new project or land a new client. Often your belief in them will directly affect their confidence in themselves.” —David Dye, author of The Seven Things Your Team Needs to Hear You Say and co-author of Winning Well: A Manager’s Guide to Getting Results — Without Losing Your Soul, based in Denver</a:t>
            </a:r>
          </a:p>
          <a:p>
            <a:pPr marL="0" indent="0">
              <a:buNone/>
            </a:pPr>
            <a:endParaRPr lang="en-US" sz="1200" i="1" dirty="0"/>
          </a:p>
          <a:p>
            <a:pPr marL="0" indent="0">
              <a:buNone/>
            </a:pPr>
            <a:r>
              <a:rPr lang="en-US" sz="1200" b="1" i="1" dirty="0"/>
              <a:t>Practice empathy</a:t>
            </a:r>
          </a:p>
          <a:p>
            <a:pPr marL="0" indent="0">
              <a:buNone/>
            </a:pPr>
            <a:r>
              <a:rPr lang="en-US" sz="1200" i="1" dirty="0"/>
              <a:t>“The old-school management technique of using negative reinforcement to drive results has been proven ineffective, and it also creates an unhealthy work environment for everyone. By leading your team with support and empathy, you will build a stronger relationship and increased rapport with your team. Your employees will step up to the plate and deliver at the next level.” —</a:t>
            </a:r>
            <a:r>
              <a:rPr lang="en-US" sz="1200" i="1" dirty="0" err="1"/>
              <a:t>Dandan</a:t>
            </a:r>
            <a:r>
              <a:rPr lang="en-US" sz="1200" i="1" dirty="0"/>
              <a:t> Zhu, CEO and Founder of </a:t>
            </a:r>
            <a:r>
              <a:rPr lang="en-US" sz="1200" i="1" dirty="0" err="1"/>
              <a:t>Dandan</a:t>
            </a:r>
            <a:r>
              <a:rPr lang="en-US" sz="1200" i="1" dirty="0"/>
              <a:t> Global, a career coaching service in New York City</a:t>
            </a:r>
          </a:p>
          <a:p>
            <a:pPr marL="0" indent="0">
              <a:buNone/>
            </a:pPr>
            <a:endParaRPr lang="en-US" sz="1200" i="1" dirty="0"/>
          </a:p>
          <a:p>
            <a:pPr marL="0" indent="0">
              <a:buNone/>
            </a:pPr>
            <a:r>
              <a:rPr lang="en-US" sz="1200" b="1" i="1" dirty="0"/>
              <a:t>Prioritize their health</a:t>
            </a:r>
          </a:p>
          <a:p>
            <a:pPr marL="0" indent="0">
              <a:buNone/>
            </a:pPr>
            <a:r>
              <a:rPr lang="en-US" sz="1200" i="1" dirty="0"/>
              <a:t>“Healthier employees tend to have more endorphins flowing, work harder, get more done in many cases and feel happier. Offer healthy snacks in the break room, and encourage employees to take smoke-free breaks and get outside twice a day. If possible, offer [to subsidize] their gym memberships if they go at least 10 times a month.” —Jess Tiffany, president of Marketing and Networking University in Minneapolis</a:t>
            </a:r>
          </a:p>
          <a:p>
            <a:pPr marL="0" indent="0">
              <a:buNone/>
            </a:pPr>
            <a:endParaRPr lang="en-US" sz="1200" i="1" dirty="0"/>
          </a:p>
          <a:p>
            <a:pPr marL="0" indent="0">
              <a:buNone/>
            </a:pPr>
            <a:r>
              <a:rPr lang="en-US" sz="1200" b="1" i="1" dirty="0"/>
              <a:t>Pile on the positive feedback</a:t>
            </a:r>
            <a:endParaRPr lang="en-US" sz="1200" i="1" dirty="0"/>
          </a:p>
          <a:p>
            <a:pPr marL="0" indent="0">
              <a:buNone/>
            </a:pPr>
            <a:r>
              <a:rPr lang="en-US" sz="1200" i="1" dirty="0"/>
              <a:t>“Overwhelm them with positive feedback—on the big things, little things, any chance you get. Most managers only give feedback when it’s negative or corrective, but they don’t give out the good stuff nearly as much as they think they do. Give at least three pieces of positive feedback for every piece of negative feedback.” —</a:t>
            </a:r>
            <a:r>
              <a:rPr lang="en-US" sz="1200" i="1" dirty="0" err="1"/>
              <a:t>Karlyn</a:t>
            </a:r>
            <a:r>
              <a:rPr lang="en-US" sz="1200" i="1" dirty="0"/>
              <a:t> </a:t>
            </a:r>
            <a:r>
              <a:rPr lang="en-US" sz="1200" i="1" dirty="0" err="1"/>
              <a:t>Borysenko</a:t>
            </a:r>
            <a:r>
              <a:rPr lang="en-US" sz="1200" i="1" dirty="0"/>
              <a:t>, principal at Zen Workplace in Boston</a:t>
            </a:r>
          </a:p>
          <a:p>
            <a:pPr marL="0" indent="0">
              <a:buNone/>
            </a:pPr>
            <a:endParaRPr lang="en-US" sz="1200" i="1" dirty="0"/>
          </a:p>
          <a:p>
            <a:pPr marL="0" indent="0">
              <a:buNone/>
            </a:pPr>
            <a:r>
              <a:rPr lang="en-US" sz="1200" b="1" i="1" dirty="0"/>
              <a:t>Get out of the way</a:t>
            </a:r>
          </a:p>
          <a:p>
            <a:pPr marL="0" indent="0">
              <a:buNone/>
            </a:pPr>
            <a:r>
              <a:rPr lang="en-US" sz="1200" i="1" dirty="0"/>
              <a:t>“Leave employees alone. That might sound counterintuitive, but backing off is a great—and underutilized—way of motivating your team. Top performers want space to be their best, all the while feeling a real sense of trust from above.” —Lori </a:t>
            </a:r>
            <a:r>
              <a:rPr lang="en-US" sz="1200" i="1" dirty="0" err="1"/>
              <a:t>Scherwin</a:t>
            </a:r>
            <a:r>
              <a:rPr lang="en-US" sz="1200" i="1" dirty="0"/>
              <a:t>, founder of Strategize That in New York City</a:t>
            </a:r>
          </a:p>
          <a:p>
            <a:pPr marL="0" indent="0">
              <a:buNone/>
            </a:pPr>
            <a:endParaRPr lang="en-US" sz="1200" i="1" dirty="0"/>
          </a:p>
          <a:p>
            <a:pPr marL="0" indent="0">
              <a:buNone/>
            </a:pPr>
            <a:r>
              <a:rPr lang="en-US" sz="1200" b="1" i="1" dirty="0"/>
              <a:t>Remember your manners</a:t>
            </a:r>
          </a:p>
          <a:p>
            <a:pPr marL="0" indent="0">
              <a:buNone/>
            </a:pPr>
            <a:r>
              <a:rPr lang="en-US" sz="1200" i="1" dirty="0"/>
              <a:t>“Saying ‘please’ and ‘thank you’ go a long way. Saying ‘thank you’ is a specific and tangible way of letting your staff know that you know how much effort was put into the work being done and that you recognize the value of that effort. Employees who believe their work has value tend to take pride in what they are doing. They tend to want to contribute more, and the quality of their work is improved.” —Erica B. McCurdy, managing member of McCurdyLifeCoach.com in Atlanta</a:t>
            </a:r>
          </a:p>
          <a:p>
            <a:pPr marL="0" indent="0">
              <a:buNone/>
            </a:pPr>
            <a:endParaRPr lang="en-US" sz="1200" i="1" dirty="0"/>
          </a:p>
          <a:p>
            <a:pPr marL="0" indent="0">
              <a:buNone/>
            </a:pPr>
            <a:r>
              <a:rPr lang="en-US" sz="1200" b="1" i="1" dirty="0"/>
              <a:t>Keep your door open</a:t>
            </a:r>
          </a:p>
          <a:p>
            <a:pPr marL="0" indent="0">
              <a:buNone/>
            </a:pPr>
            <a:r>
              <a:rPr lang="en-US" sz="1200" i="1" dirty="0"/>
              <a:t>“Proactively demonstrate your eagerness to support your team by maintaining a regular schedule of one-on-one time. When impromptu requests come up, regardless of how the day has gone or the deadlines looming, view it as an opportunity to empower your team members through feedback and support.” —Kendra Davies, owner of Stellar Life Coaching in Orlando</a:t>
            </a:r>
          </a:p>
          <a:p>
            <a:pPr marL="0" indent="0">
              <a:buNone/>
            </a:pPr>
            <a:endParaRPr lang="en-US" sz="1200" i="1" dirty="0"/>
          </a:p>
          <a:p>
            <a:pPr marL="0" indent="0">
              <a:buNone/>
            </a:pPr>
            <a:r>
              <a:rPr lang="en-US" sz="1200" b="1" i="1" dirty="0"/>
              <a:t>Make them part of the mission</a:t>
            </a:r>
            <a:endParaRPr lang="en-US" sz="1200" i="1" dirty="0"/>
          </a:p>
          <a:p>
            <a:pPr marL="0" indent="0">
              <a:buNone/>
            </a:pPr>
            <a:r>
              <a:rPr lang="en-US" sz="1200" i="1" dirty="0"/>
              <a:t>“Make sure your leadership is aligned with the vision of the organization and that this vision is featured prominently and enthusiastically in all your leadership communications with your team. When employees have clarity and unity around their company's purpose, they understand how to prioritize their work, and they avoid wasting time on unfulfilling, inconsequential tasks. More importantly, they can see how the work they do each day contributes to something bigger and directly helps to advance the organization's goals.” —Seth Sinclair, leadership coach and co-founder of Modern da Vinci in Washington, D.C.</a:t>
            </a:r>
          </a:p>
          <a:p>
            <a:pPr marL="0" indent="0">
              <a:buNone/>
            </a:pPr>
            <a:endParaRPr lang="en-US" sz="1200" i="1" dirty="0"/>
          </a:p>
          <a:p>
            <a:pPr marL="0" indent="0">
              <a:buNone/>
            </a:pPr>
            <a:r>
              <a:rPr lang="en-US" sz="1200" b="1" i="1" dirty="0"/>
              <a:t>Do more</a:t>
            </a:r>
            <a:r>
              <a:rPr lang="en-US" sz="1200" b="1" i="1" baseline="0" dirty="0"/>
              <a:t> yoga…</a:t>
            </a:r>
          </a:p>
          <a:p>
            <a:pPr marL="0" indent="0">
              <a:buNone/>
            </a:pPr>
            <a:r>
              <a:rPr lang="en-US" sz="1200" i="1" dirty="0"/>
              <a:t>Or go to the gym, or to a book club,</a:t>
            </a:r>
            <a:r>
              <a:rPr lang="en-US" sz="1200" i="1" baseline="0" dirty="0"/>
              <a:t> volunteer, make time for family… do what you need to do to unplug. – Jason Stearns</a:t>
            </a:r>
          </a:p>
          <a:p>
            <a:pPr marL="0" indent="0">
              <a:buNone/>
            </a:pPr>
            <a:endParaRPr lang="en-US" sz="1200" i="1" dirty="0"/>
          </a:p>
          <a:p>
            <a:pPr marL="0" indent="0">
              <a:buNone/>
            </a:pPr>
            <a:r>
              <a:rPr lang="en-US" sz="1200" i="1" dirty="0"/>
              <a:t>“Lead</a:t>
            </a:r>
            <a:r>
              <a:rPr lang="en-US" sz="1200" i="1" baseline="0" dirty="0"/>
              <a:t> by example and implement self-care and stress management on a personal level, and encourage these strategies among employees. ‘Walking the talk’ will help you to build authentic relationships grounded in trust. This in turn will lead to a cohesive team, who work together well and find new ways of keeping stress in check” – </a:t>
            </a:r>
            <a:r>
              <a:rPr lang="en-US" sz="1200" b="0" i="0" kern="1200" dirty="0">
                <a:solidFill>
                  <a:schemeClr val="tx1"/>
                </a:solidFill>
                <a:effectLst/>
                <a:latin typeface="+mn-lt"/>
                <a:ea typeface="+mn-ea"/>
                <a:cs typeface="+mn-cs"/>
              </a:rPr>
              <a:t>Tina Hogg, Director and Co-owner of </a:t>
            </a:r>
            <a:r>
              <a:rPr lang="en-US" sz="1200" b="0" i="0" kern="1200" dirty="0" err="1">
                <a:solidFill>
                  <a:schemeClr val="tx1"/>
                </a:solidFill>
                <a:effectLst/>
                <a:latin typeface="+mn-lt"/>
                <a:ea typeface="+mn-ea"/>
                <a:cs typeface="+mn-cs"/>
              </a:rPr>
              <a:t>Saltuary</a:t>
            </a:r>
            <a:r>
              <a:rPr lang="en-US" sz="1200" b="0" i="0" kern="1200" dirty="0">
                <a:solidFill>
                  <a:schemeClr val="tx1"/>
                </a:solidFill>
                <a:effectLst/>
                <a:latin typeface="+mn-lt"/>
                <a:ea typeface="+mn-ea"/>
                <a:cs typeface="+mn-cs"/>
              </a:rPr>
              <a:t>; a holistic natural health partner in Five Dock, Sydney.</a:t>
            </a:r>
            <a:endParaRPr lang="en-US" sz="1200" i="1" dirty="0"/>
          </a:p>
        </p:txBody>
      </p:sp>
      <p:sp>
        <p:nvSpPr>
          <p:cNvPr id="4" name="Slide Number Placeholder 3"/>
          <p:cNvSpPr>
            <a:spLocks noGrp="1"/>
          </p:cNvSpPr>
          <p:nvPr>
            <p:ph type="sldNum" sz="quarter" idx="10"/>
          </p:nvPr>
        </p:nvSpPr>
        <p:spPr/>
        <p:txBody>
          <a:bodyPr/>
          <a:lstStyle/>
          <a:p>
            <a:fld id="{8C9C2581-88C9-4AAF-BE46-C66FA20EAE31}" type="slidenum">
              <a:rPr lang="en-US" smtClean="0"/>
              <a:t>26</a:t>
            </a:fld>
            <a:endParaRPr lang="en-US"/>
          </a:p>
        </p:txBody>
      </p:sp>
    </p:spTree>
    <p:extLst>
      <p:ext uri="{BB962C8B-B14F-4D97-AF65-F5344CB8AC3E}">
        <p14:creationId xmlns:p14="http://schemas.microsoft.com/office/powerpoint/2010/main" val="58858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p>
        </p:txBody>
      </p:sp>
      <p:sp>
        <p:nvSpPr>
          <p:cNvPr id="4" name="Slide Number Placeholder 3"/>
          <p:cNvSpPr>
            <a:spLocks noGrp="1"/>
          </p:cNvSpPr>
          <p:nvPr>
            <p:ph type="sldNum" sz="quarter" idx="10"/>
          </p:nvPr>
        </p:nvSpPr>
        <p:spPr/>
        <p:txBody>
          <a:bodyPr/>
          <a:lstStyle/>
          <a:p>
            <a:fld id="{509A3F33-E4B7-4A29-B4C0-A78362E04885}" type="slidenum">
              <a:rPr lang="en-US" smtClean="0"/>
              <a:t>27</a:t>
            </a:fld>
            <a:endParaRPr lang="en-US" dirty="0"/>
          </a:p>
        </p:txBody>
      </p:sp>
    </p:spTree>
    <p:extLst>
      <p:ext uri="{BB962C8B-B14F-4D97-AF65-F5344CB8AC3E}">
        <p14:creationId xmlns:p14="http://schemas.microsoft.com/office/powerpoint/2010/main" val="62620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b="1" i="1" dirty="0"/>
              <a:t>Never sacrifice your identity to other people.</a:t>
            </a:r>
          </a:p>
          <a:p>
            <a:pPr marL="0" indent="0">
              <a:lnSpc>
                <a:spcPct val="120000"/>
              </a:lnSpc>
              <a:spcBef>
                <a:spcPts val="0"/>
              </a:spcBef>
              <a:buNone/>
            </a:pPr>
            <a:endParaRPr lang="en-US" i="1" dirty="0"/>
          </a:p>
          <a:p>
            <a:pPr marL="0" indent="0">
              <a:lnSpc>
                <a:spcPct val="120000"/>
              </a:lnSpc>
              <a:spcBef>
                <a:spcPts val="0"/>
              </a:spcBef>
              <a:buNone/>
            </a:pPr>
            <a:r>
              <a:rPr lang="en-US" i="1" dirty="0"/>
              <a:t>Being in a relationship is not easy.</a:t>
            </a:r>
          </a:p>
          <a:p>
            <a:pPr marL="0" indent="0">
              <a:lnSpc>
                <a:spcPct val="120000"/>
              </a:lnSpc>
              <a:spcBef>
                <a:spcPts val="0"/>
              </a:spcBef>
              <a:buNone/>
            </a:pPr>
            <a:endParaRPr lang="en-US" i="1" dirty="0"/>
          </a:p>
          <a:p>
            <a:pPr marL="0" indent="0">
              <a:lnSpc>
                <a:spcPct val="120000"/>
              </a:lnSpc>
              <a:spcBef>
                <a:spcPts val="0"/>
              </a:spcBef>
              <a:buNone/>
            </a:pPr>
            <a:r>
              <a:rPr lang="en-US" i="1" dirty="0"/>
              <a:t>It doesn’t matter if it’s a friendship, romantic relationship, or family relationship.</a:t>
            </a:r>
          </a:p>
          <a:p>
            <a:pPr marL="0" indent="0">
              <a:lnSpc>
                <a:spcPct val="120000"/>
              </a:lnSpc>
              <a:spcBef>
                <a:spcPts val="0"/>
              </a:spcBef>
              <a:buNone/>
            </a:pPr>
            <a:endParaRPr lang="en-US" i="1" dirty="0"/>
          </a:p>
          <a:p>
            <a:pPr marL="0" indent="0">
              <a:lnSpc>
                <a:spcPct val="120000"/>
              </a:lnSpc>
              <a:spcBef>
                <a:spcPts val="0"/>
              </a:spcBef>
              <a:buNone/>
            </a:pPr>
            <a:r>
              <a:rPr lang="en-US" i="1" dirty="0"/>
              <a:t>Either way, things can get hard.</a:t>
            </a:r>
          </a:p>
          <a:p>
            <a:pPr marL="0" indent="0">
              <a:lnSpc>
                <a:spcPct val="120000"/>
              </a:lnSpc>
              <a:spcBef>
                <a:spcPts val="0"/>
              </a:spcBef>
              <a:buNone/>
            </a:pPr>
            <a:endParaRPr lang="en-US" i="1" dirty="0"/>
          </a:p>
          <a:p>
            <a:pPr marL="0" indent="0">
              <a:lnSpc>
                <a:spcPct val="120000"/>
              </a:lnSpc>
              <a:spcBef>
                <a:spcPts val="0"/>
              </a:spcBef>
              <a:buNone/>
            </a:pPr>
            <a:r>
              <a:rPr lang="en-US" i="1" dirty="0"/>
              <a:t>Over time, more and more conflicts happen.</a:t>
            </a:r>
          </a:p>
          <a:p>
            <a:pPr marL="0" indent="0">
              <a:lnSpc>
                <a:spcPct val="120000"/>
              </a:lnSpc>
              <a:spcBef>
                <a:spcPts val="0"/>
              </a:spcBef>
              <a:buNone/>
            </a:pPr>
            <a:endParaRPr lang="en-US" i="1" dirty="0"/>
          </a:p>
          <a:p>
            <a:pPr marL="0" indent="0">
              <a:lnSpc>
                <a:spcPct val="120000"/>
              </a:lnSpc>
              <a:spcBef>
                <a:spcPts val="0"/>
              </a:spcBef>
              <a:buNone/>
            </a:pPr>
            <a:r>
              <a:rPr lang="en-US" i="1" dirty="0"/>
              <a:t>As a result, it’s easy to stop standing up for yourself.</a:t>
            </a:r>
          </a:p>
          <a:p>
            <a:pPr marL="0" indent="0">
              <a:lnSpc>
                <a:spcPct val="120000"/>
              </a:lnSpc>
              <a:spcBef>
                <a:spcPts val="0"/>
              </a:spcBef>
              <a:buNone/>
            </a:pPr>
            <a:endParaRPr lang="en-US" i="1" dirty="0"/>
          </a:p>
          <a:p>
            <a:pPr marL="0" indent="0">
              <a:lnSpc>
                <a:spcPct val="120000"/>
              </a:lnSpc>
              <a:spcBef>
                <a:spcPts val="0"/>
              </a:spcBef>
              <a:buNone/>
            </a:pPr>
            <a:r>
              <a:rPr lang="en-US" i="1" dirty="0"/>
              <a:t>It’s easy to stop doing what you want to do just to keep the peace.</a:t>
            </a:r>
          </a:p>
          <a:p>
            <a:pPr marL="0" indent="0">
              <a:lnSpc>
                <a:spcPct val="120000"/>
              </a:lnSpc>
              <a:spcBef>
                <a:spcPts val="0"/>
              </a:spcBef>
              <a:buNone/>
            </a:pPr>
            <a:endParaRPr lang="en-US" i="1" dirty="0"/>
          </a:p>
          <a:p>
            <a:pPr marL="0" indent="0">
              <a:lnSpc>
                <a:spcPct val="120000"/>
              </a:lnSpc>
              <a:spcBef>
                <a:spcPts val="0"/>
              </a:spcBef>
              <a:buNone/>
            </a:pPr>
            <a:r>
              <a:rPr lang="en-US" i="1" dirty="0"/>
              <a:t>It’s easy to lose your identity.</a:t>
            </a:r>
          </a:p>
          <a:p>
            <a:pPr marL="0" indent="0">
              <a:lnSpc>
                <a:spcPct val="120000"/>
              </a:lnSpc>
              <a:spcBef>
                <a:spcPts val="0"/>
              </a:spcBef>
              <a:buNone/>
            </a:pPr>
            <a:endParaRPr lang="en-US" i="1" dirty="0"/>
          </a:p>
          <a:p>
            <a:pPr marL="0" indent="0">
              <a:lnSpc>
                <a:spcPct val="120000"/>
              </a:lnSpc>
              <a:spcBef>
                <a:spcPts val="0"/>
              </a:spcBef>
              <a:buNone/>
            </a:pPr>
            <a:r>
              <a:rPr lang="en-US" i="1" dirty="0"/>
              <a:t>Too many people sacrifice who they are at their core just to keep other people from going berserk.</a:t>
            </a:r>
          </a:p>
          <a:p>
            <a:pPr marL="0" indent="0">
              <a:lnSpc>
                <a:spcPct val="120000"/>
              </a:lnSpc>
              <a:spcBef>
                <a:spcPts val="0"/>
              </a:spcBef>
              <a:buNone/>
            </a:pPr>
            <a:endParaRPr lang="en-US" i="1" dirty="0"/>
          </a:p>
          <a:p>
            <a:pPr marL="0" indent="0">
              <a:lnSpc>
                <a:spcPct val="120000"/>
              </a:lnSpc>
              <a:spcBef>
                <a:spcPts val="0"/>
              </a:spcBef>
              <a:buNone/>
            </a:pPr>
            <a:r>
              <a:rPr lang="en-US" i="1" dirty="0"/>
              <a:t>These people falsely assume that by keeping the peace, they’re doing the right thing.</a:t>
            </a:r>
          </a:p>
          <a:p>
            <a:pPr marL="0" indent="0">
              <a:lnSpc>
                <a:spcPct val="120000"/>
              </a:lnSpc>
              <a:spcBef>
                <a:spcPts val="0"/>
              </a:spcBef>
              <a:buNone/>
            </a:pPr>
            <a:endParaRPr lang="en-US" i="1" dirty="0"/>
          </a:p>
          <a:p>
            <a:pPr marL="0" indent="0">
              <a:lnSpc>
                <a:spcPct val="120000"/>
              </a:lnSpc>
              <a:spcBef>
                <a:spcPts val="0"/>
              </a:spcBef>
              <a:buNone/>
            </a:pPr>
            <a:r>
              <a:rPr lang="en-US" i="1" dirty="0"/>
              <a:t>They think that killing the fight inside of them is the moral thing to do.</a:t>
            </a:r>
          </a:p>
          <a:p>
            <a:pPr marL="0" indent="0">
              <a:lnSpc>
                <a:spcPct val="120000"/>
              </a:lnSpc>
              <a:spcBef>
                <a:spcPts val="0"/>
              </a:spcBef>
              <a:buNone/>
            </a:pPr>
            <a:endParaRPr lang="en-US" i="1" dirty="0"/>
          </a:p>
          <a:p>
            <a:pPr marL="0" indent="0">
              <a:lnSpc>
                <a:spcPct val="120000"/>
              </a:lnSpc>
              <a:spcBef>
                <a:spcPts val="0"/>
              </a:spcBef>
              <a:buNone/>
            </a:pPr>
            <a:r>
              <a:rPr lang="en-US" i="1" dirty="0"/>
              <a:t>Nothing could be further from the truth.</a:t>
            </a:r>
          </a:p>
          <a:p>
            <a:pPr marL="0" indent="0">
              <a:lnSpc>
                <a:spcPct val="120000"/>
              </a:lnSpc>
              <a:spcBef>
                <a:spcPts val="0"/>
              </a:spcBef>
              <a:buNone/>
            </a:pPr>
            <a:endParaRPr lang="en-US" i="1" dirty="0"/>
          </a:p>
          <a:p>
            <a:pPr marL="0" indent="0">
              <a:lnSpc>
                <a:spcPct val="120000"/>
              </a:lnSpc>
              <a:spcBef>
                <a:spcPts val="0"/>
              </a:spcBef>
              <a:buNone/>
            </a:pPr>
            <a:r>
              <a:rPr lang="en-US" i="1" dirty="0"/>
              <a:t>Killing the fight inside of you is not self-sacrifice, it’s self-destruction.</a:t>
            </a:r>
          </a:p>
          <a:p>
            <a:pPr marL="0" indent="0">
              <a:lnSpc>
                <a:spcPct val="120000"/>
              </a:lnSpc>
              <a:spcBef>
                <a:spcPts val="0"/>
              </a:spcBef>
              <a:buNone/>
            </a:pPr>
            <a:endParaRPr lang="en-US" i="1" dirty="0"/>
          </a:p>
          <a:p>
            <a:pPr marL="0" indent="0">
              <a:lnSpc>
                <a:spcPct val="120000"/>
              </a:lnSpc>
              <a:spcBef>
                <a:spcPts val="0"/>
              </a:spcBef>
              <a:buNone/>
            </a:pPr>
            <a:r>
              <a:rPr lang="en-US" i="1" dirty="0"/>
              <a:t>By rolling over again and again, you don’t become stronger, you become a former shell of yourself.</a:t>
            </a:r>
          </a:p>
          <a:p>
            <a:pPr marL="0" indent="0">
              <a:lnSpc>
                <a:spcPct val="120000"/>
              </a:lnSpc>
              <a:spcBef>
                <a:spcPts val="0"/>
              </a:spcBef>
              <a:buNone/>
            </a:pPr>
            <a:endParaRPr lang="en-US" i="1" dirty="0"/>
          </a:p>
          <a:p>
            <a:pPr marL="0" indent="0">
              <a:lnSpc>
                <a:spcPct val="120000"/>
              </a:lnSpc>
              <a:spcBef>
                <a:spcPts val="0"/>
              </a:spcBef>
              <a:buNone/>
            </a:pPr>
            <a:r>
              <a:rPr lang="en-US" i="1" dirty="0"/>
              <a:t>Don’t make the mistake of changing who you are just to please others.</a:t>
            </a:r>
          </a:p>
          <a:p>
            <a:pPr marL="0" indent="0">
              <a:lnSpc>
                <a:spcPct val="120000"/>
              </a:lnSpc>
              <a:spcBef>
                <a:spcPts val="0"/>
              </a:spcBef>
              <a:buNone/>
            </a:pPr>
            <a:endParaRPr lang="en-US" i="1" dirty="0"/>
          </a:p>
          <a:p>
            <a:pPr marL="0" indent="0">
              <a:lnSpc>
                <a:spcPct val="120000"/>
              </a:lnSpc>
              <a:spcBef>
                <a:spcPts val="0"/>
              </a:spcBef>
              <a:buNone/>
            </a:pPr>
            <a:r>
              <a:rPr lang="en-US" i="1" dirty="0"/>
              <a:t>Don’t make the mistake of shying away from adversity.</a:t>
            </a:r>
          </a:p>
          <a:p>
            <a:pPr marL="0" indent="0">
              <a:lnSpc>
                <a:spcPct val="120000"/>
              </a:lnSpc>
              <a:spcBef>
                <a:spcPts val="0"/>
              </a:spcBef>
              <a:buNone/>
            </a:pPr>
            <a:endParaRPr lang="en-US" i="1" dirty="0"/>
          </a:p>
          <a:p>
            <a:pPr marL="0" indent="0">
              <a:lnSpc>
                <a:spcPct val="120000"/>
              </a:lnSpc>
              <a:spcBef>
                <a:spcPts val="0"/>
              </a:spcBef>
              <a:buNone/>
            </a:pPr>
            <a:r>
              <a:rPr lang="en-US" i="1" dirty="0"/>
              <a:t>Keep yourself in check by asking, “What do I really want?” and “Is this what the real me would do, or what the fake me would do?”</a:t>
            </a:r>
          </a:p>
          <a:p>
            <a:endParaRPr lang="en-US" dirty="0"/>
          </a:p>
        </p:txBody>
      </p:sp>
      <p:sp>
        <p:nvSpPr>
          <p:cNvPr id="4" name="Slide Number Placeholder 3"/>
          <p:cNvSpPr>
            <a:spLocks noGrp="1"/>
          </p:cNvSpPr>
          <p:nvPr>
            <p:ph type="sldNum" sz="quarter" idx="10"/>
          </p:nvPr>
        </p:nvSpPr>
        <p:spPr/>
        <p:txBody>
          <a:bodyPr/>
          <a:lstStyle/>
          <a:p>
            <a:fld id="{8C9C2581-88C9-4AAF-BE46-C66FA20EAE31}" type="slidenum">
              <a:rPr lang="en-US" smtClean="0"/>
              <a:t>10</a:t>
            </a:fld>
            <a:endParaRPr lang="en-US"/>
          </a:p>
        </p:txBody>
      </p:sp>
    </p:spTree>
    <p:extLst>
      <p:ext uri="{BB962C8B-B14F-4D97-AF65-F5344CB8AC3E}">
        <p14:creationId xmlns:p14="http://schemas.microsoft.com/office/powerpoint/2010/main" val="409690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b="1" i="1" dirty="0"/>
              <a:t>Set strict boundaries with your time and space.</a:t>
            </a:r>
          </a:p>
          <a:p>
            <a:pPr marL="0" indent="0">
              <a:lnSpc>
                <a:spcPct val="120000"/>
              </a:lnSpc>
              <a:spcBef>
                <a:spcPts val="0"/>
              </a:spcBef>
              <a:buNone/>
            </a:pPr>
            <a:r>
              <a:rPr lang="en-US" i="1" dirty="0"/>
              <a:t>When you have to pay bills, meet obligations, and provide for others, it’s hard to find time for yourself.</a:t>
            </a:r>
          </a:p>
          <a:p>
            <a:pPr marL="0" indent="0">
              <a:lnSpc>
                <a:spcPct val="120000"/>
              </a:lnSpc>
              <a:spcBef>
                <a:spcPts val="0"/>
              </a:spcBef>
              <a:buNone/>
            </a:pPr>
            <a:endParaRPr lang="en-US" i="1" dirty="0"/>
          </a:p>
          <a:p>
            <a:pPr marL="0" indent="0">
              <a:lnSpc>
                <a:spcPct val="120000"/>
              </a:lnSpc>
              <a:spcBef>
                <a:spcPts val="0"/>
              </a:spcBef>
              <a:buNone/>
            </a:pPr>
            <a:r>
              <a:rPr lang="en-US" i="1" dirty="0"/>
              <a:t>Not only is it hard to find alone time, it’s hard to feel like it’s okay to be alone.</a:t>
            </a:r>
          </a:p>
          <a:p>
            <a:pPr marL="0" indent="0">
              <a:lnSpc>
                <a:spcPct val="120000"/>
              </a:lnSpc>
              <a:spcBef>
                <a:spcPts val="0"/>
              </a:spcBef>
              <a:buNone/>
            </a:pPr>
            <a:endParaRPr lang="en-US" i="1" dirty="0"/>
          </a:p>
          <a:p>
            <a:pPr marL="0" indent="0">
              <a:lnSpc>
                <a:spcPct val="120000"/>
              </a:lnSpc>
              <a:spcBef>
                <a:spcPts val="0"/>
              </a:spcBef>
              <a:buNone/>
            </a:pPr>
            <a:r>
              <a:rPr lang="en-US" i="1" dirty="0"/>
              <a:t>Too many people feel guilty for spending time alone.</a:t>
            </a:r>
          </a:p>
          <a:p>
            <a:pPr marL="0" indent="0">
              <a:lnSpc>
                <a:spcPct val="120000"/>
              </a:lnSpc>
              <a:spcBef>
                <a:spcPts val="0"/>
              </a:spcBef>
              <a:buNone/>
            </a:pPr>
            <a:endParaRPr lang="en-US" i="1" dirty="0"/>
          </a:p>
          <a:p>
            <a:pPr marL="0" indent="0">
              <a:lnSpc>
                <a:spcPct val="120000"/>
              </a:lnSpc>
              <a:spcBef>
                <a:spcPts val="0"/>
              </a:spcBef>
              <a:buNone/>
            </a:pPr>
            <a:r>
              <a:rPr lang="en-US" i="1" dirty="0"/>
              <a:t>They feel selfish for making room for their own thoughts, desires, and actions.</a:t>
            </a:r>
          </a:p>
          <a:p>
            <a:pPr marL="0" indent="0">
              <a:lnSpc>
                <a:spcPct val="120000"/>
              </a:lnSpc>
              <a:spcBef>
                <a:spcPts val="0"/>
              </a:spcBef>
              <a:buNone/>
            </a:pPr>
            <a:endParaRPr lang="en-US" i="1" dirty="0"/>
          </a:p>
          <a:p>
            <a:pPr marL="0" indent="0">
              <a:lnSpc>
                <a:spcPct val="120000"/>
              </a:lnSpc>
              <a:spcBef>
                <a:spcPts val="0"/>
              </a:spcBef>
              <a:buNone/>
            </a:pPr>
            <a:r>
              <a:rPr lang="en-US" i="1" dirty="0"/>
              <a:t>The problem with this is that the quality of your alone time determines the quality of your relationships.</a:t>
            </a:r>
          </a:p>
          <a:p>
            <a:pPr marL="0" indent="0">
              <a:lnSpc>
                <a:spcPct val="120000"/>
              </a:lnSpc>
              <a:spcBef>
                <a:spcPts val="0"/>
              </a:spcBef>
              <a:buNone/>
            </a:pPr>
            <a:endParaRPr lang="en-US" i="1" dirty="0"/>
          </a:p>
          <a:p>
            <a:pPr marL="0" indent="0">
              <a:lnSpc>
                <a:spcPct val="120000"/>
              </a:lnSpc>
              <a:spcBef>
                <a:spcPts val="0"/>
              </a:spcBef>
              <a:buNone/>
            </a:pPr>
            <a:r>
              <a:rPr lang="en-US" i="1" dirty="0"/>
              <a:t>If you’re not mentally and physically at 100% , you can’t be there for others 100%.</a:t>
            </a:r>
          </a:p>
          <a:p>
            <a:pPr marL="0" indent="0">
              <a:lnSpc>
                <a:spcPct val="120000"/>
              </a:lnSpc>
              <a:spcBef>
                <a:spcPts val="0"/>
              </a:spcBef>
              <a:buNone/>
            </a:pPr>
            <a:endParaRPr lang="en-US" i="1" dirty="0"/>
          </a:p>
          <a:p>
            <a:pPr marL="0" indent="0">
              <a:lnSpc>
                <a:spcPct val="120000"/>
              </a:lnSpc>
              <a:spcBef>
                <a:spcPts val="0"/>
              </a:spcBef>
              <a:buNone/>
            </a:pPr>
            <a:r>
              <a:rPr lang="en-US" i="1" dirty="0"/>
              <a:t>Instead, you can only kind of be there.</a:t>
            </a:r>
          </a:p>
          <a:p>
            <a:pPr marL="0" indent="0">
              <a:lnSpc>
                <a:spcPct val="120000"/>
              </a:lnSpc>
              <a:spcBef>
                <a:spcPts val="0"/>
              </a:spcBef>
              <a:buNone/>
            </a:pPr>
            <a:endParaRPr lang="en-US" i="1" dirty="0"/>
          </a:p>
          <a:p>
            <a:pPr marL="0" indent="0">
              <a:lnSpc>
                <a:spcPct val="120000"/>
              </a:lnSpc>
              <a:spcBef>
                <a:spcPts val="0"/>
              </a:spcBef>
              <a:buNone/>
            </a:pPr>
            <a:r>
              <a:rPr lang="en-US" i="1" dirty="0"/>
              <a:t>The value you add to yourself is proportional to the value you can add to your relationships.</a:t>
            </a:r>
          </a:p>
          <a:p>
            <a:pPr marL="0" indent="0">
              <a:lnSpc>
                <a:spcPct val="120000"/>
              </a:lnSpc>
              <a:spcBef>
                <a:spcPts val="0"/>
              </a:spcBef>
              <a:buNone/>
            </a:pPr>
            <a:endParaRPr lang="en-US" i="1" dirty="0"/>
          </a:p>
          <a:p>
            <a:pPr marL="0" indent="0">
              <a:lnSpc>
                <a:spcPct val="120000"/>
              </a:lnSpc>
              <a:spcBef>
                <a:spcPts val="0"/>
              </a:spcBef>
              <a:buNone/>
            </a:pPr>
            <a:r>
              <a:rPr lang="en-US" i="1" dirty="0"/>
              <a:t>Start protecting your time.</a:t>
            </a:r>
          </a:p>
          <a:p>
            <a:pPr marL="0" indent="0">
              <a:lnSpc>
                <a:spcPct val="120000"/>
              </a:lnSpc>
              <a:spcBef>
                <a:spcPts val="0"/>
              </a:spcBef>
              <a:buNone/>
            </a:pPr>
            <a:endParaRPr lang="en-US" i="1" dirty="0"/>
          </a:p>
          <a:p>
            <a:pPr marL="0" indent="0">
              <a:lnSpc>
                <a:spcPct val="120000"/>
              </a:lnSpc>
              <a:spcBef>
                <a:spcPts val="0"/>
              </a:spcBef>
              <a:buNone/>
            </a:pPr>
            <a:r>
              <a:rPr lang="en-US" i="1" dirty="0"/>
              <a:t>Start protecting your space.</a:t>
            </a:r>
          </a:p>
          <a:p>
            <a:pPr marL="0" indent="0">
              <a:lnSpc>
                <a:spcPct val="120000"/>
              </a:lnSpc>
              <a:spcBef>
                <a:spcPts val="0"/>
              </a:spcBef>
              <a:buNone/>
            </a:pPr>
            <a:endParaRPr lang="en-US" i="1" dirty="0"/>
          </a:p>
          <a:p>
            <a:pPr marL="0" indent="0">
              <a:lnSpc>
                <a:spcPct val="120000"/>
              </a:lnSpc>
              <a:spcBef>
                <a:spcPts val="0"/>
              </a:spcBef>
              <a:buNone/>
            </a:pPr>
            <a:r>
              <a:rPr lang="en-US" i="1" dirty="0"/>
              <a:t>Realize that you need time and space for relaxation, reflection, and improvement.</a:t>
            </a:r>
          </a:p>
          <a:p>
            <a:pPr marL="0" indent="0">
              <a:lnSpc>
                <a:spcPct val="120000"/>
              </a:lnSpc>
              <a:spcBef>
                <a:spcPts val="0"/>
              </a:spcBef>
              <a:buNone/>
            </a:pPr>
            <a:endParaRPr lang="en-US" i="1" dirty="0"/>
          </a:p>
          <a:p>
            <a:pPr marL="0" indent="0">
              <a:lnSpc>
                <a:spcPct val="120000"/>
              </a:lnSpc>
              <a:spcBef>
                <a:spcPts val="0"/>
              </a:spcBef>
              <a:buNone/>
            </a:pPr>
            <a:r>
              <a:rPr lang="en-US" i="1" dirty="0"/>
              <a:t>If you’re always busy giving your time and space to other people, you’ll never grow.</a:t>
            </a:r>
          </a:p>
          <a:p>
            <a:pPr marL="0" indent="0">
              <a:lnSpc>
                <a:spcPct val="120000"/>
              </a:lnSpc>
              <a:spcBef>
                <a:spcPts val="0"/>
              </a:spcBef>
              <a:buNone/>
            </a:pPr>
            <a:endParaRPr lang="en-US" i="1" dirty="0"/>
          </a:p>
          <a:p>
            <a:pPr marL="0" indent="0">
              <a:lnSpc>
                <a:spcPct val="120000"/>
              </a:lnSpc>
              <a:spcBef>
                <a:spcPts val="0"/>
              </a:spcBef>
              <a:buNone/>
            </a:pPr>
            <a:r>
              <a:rPr lang="en-US" i="1" dirty="0"/>
              <a:t>You’ll never get better.</a:t>
            </a:r>
          </a:p>
          <a:p>
            <a:pPr marL="0" indent="0">
              <a:lnSpc>
                <a:spcPct val="120000"/>
              </a:lnSpc>
              <a:spcBef>
                <a:spcPts val="0"/>
              </a:spcBef>
              <a:buNone/>
            </a:pPr>
            <a:endParaRPr lang="en-US" i="1" dirty="0"/>
          </a:p>
          <a:p>
            <a:pPr marL="0" indent="0">
              <a:lnSpc>
                <a:spcPct val="120000"/>
              </a:lnSpc>
              <a:spcBef>
                <a:spcPts val="0"/>
              </a:spcBef>
              <a:buNone/>
            </a:pPr>
            <a:r>
              <a:rPr lang="en-US" i="1" dirty="0"/>
              <a:t>You’ll never be able to give more.</a:t>
            </a:r>
          </a:p>
          <a:p>
            <a:pPr marL="0" indent="0">
              <a:lnSpc>
                <a:spcPct val="120000"/>
              </a:lnSpc>
              <a:spcBef>
                <a:spcPts val="0"/>
              </a:spcBef>
              <a:buNone/>
            </a:pPr>
            <a:endParaRPr lang="en-US" i="1" dirty="0"/>
          </a:p>
          <a:p>
            <a:pPr marL="0" indent="0">
              <a:lnSpc>
                <a:spcPct val="120000"/>
              </a:lnSpc>
              <a:spcBef>
                <a:spcPts val="0"/>
              </a:spcBef>
              <a:buNone/>
            </a:pPr>
            <a:r>
              <a:rPr lang="en-US" i="1" dirty="0"/>
              <a:t>By refusing to take time and space for yourself, you’re doing everyone else a disservice by giving them a tired, unfocused, and stagnant version of yourself.</a:t>
            </a:r>
          </a:p>
        </p:txBody>
      </p:sp>
      <p:sp>
        <p:nvSpPr>
          <p:cNvPr id="4" name="Slide Number Placeholder 3"/>
          <p:cNvSpPr>
            <a:spLocks noGrp="1"/>
          </p:cNvSpPr>
          <p:nvPr>
            <p:ph type="sldNum" sz="quarter" idx="10"/>
          </p:nvPr>
        </p:nvSpPr>
        <p:spPr/>
        <p:txBody>
          <a:bodyPr/>
          <a:lstStyle/>
          <a:p>
            <a:fld id="{8C9C2581-88C9-4AAF-BE46-C66FA20EAE31}" type="slidenum">
              <a:rPr lang="en-US" smtClean="0"/>
              <a:t>11</a:t>
            </a:fld>
            <a:endParaRPr lang="en-US"/>
          </a:p>
        </p:txBody>
      </p:sp>
    </p:spTree>
    <p:extLst>
      <p:ext uri="{BB962C8B-B14F-4D97-AF65-F5344CB8AC3E}">
        <p14:creationId xmlns:p14="http://schemas.microsoft.com/office/powerpoint/2010/main" val="288304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b="1" i="1" dirty="0"/>
              <a:t>Don’t be needy and don’t accept someone else’s needy behavior.</a:t>
            </a:r>
          </a:p>
          <a:p>
            <a:pPr marL="0" indent="0">
              <a:lnSpc>
                <a:spcPct val="120000"/>
              </a:lnSpc>
              <a:spcBef>
                <a:spcPts val="0"/>
              </a:spcBef>
              <a:buNone/>
            </a:pPr>
            <a:r>
              <a:rPr lang="en-US" i="1" dirty="0"/>
              <a:t>You are not responsible for other people’s happiness.</a:t>
            </a:r>
          </a:p>
          <a:p>
            <a:pPr marL="0" indent="0">
              <a:lnSpc>
                <a:spcPct val="120000"/>
              </a:lnSpc>
              <a:spcBef>
                <a:spcPts val="0"/>
              </a:spcBef>
              <a:buNone/>
            </a:pPr>
            <a:endParaRPr lang="en-US" i="1" dirty="0"/>
          </a:p>
          <a:p>
            <a:pPr marL="0" indent="0">
              <a:lnSpc>
                <a:spcPct val="120000"/>
              </a:lnSpc>
              <a:spcBef>
                <a:spcPts val="0"/>
              </a:spcBef>
              <a:buNone/>
            </a:pPr>
            <a:r>
              <a:rPr lang="en-US" i="1" dirty="0"/>
              <a:t>When grown men and grown women try to make you feel guilty for not spending time with them or not doing what they want, it’s simply a power play.</a:t>
            </a:r>
          </a:p>
          <a:p>
            <a:pPr marL="0" indent="0">
              <a:lnSpc>
                <a:spcPct val="120000"/>
              </a:lnSpc>
              <a:spcBef>
                <a:spcPts val="0"/>
              </a:spcBef>
              <a:buNone/>
            </a:pPr>
            <a:endParaRPr lang="en-US" i="1" dirty="0"/>
          </a:p>
          <a:p>
            <a:pPr marL="0" indent="0">
              <a:lnSpc>
                <a:spcPct val="120000"/>
              </a:lnSpc>
              <a:spcBef>
                <a:spcPts val="0"/>
              </a:spcBef>
              <a:buNone/>
            </a:pPr>
            <a:r>
              <a:rPr lang="en-US" i="1" dirty="0"/>
              <a:t>They want to control you.</a:t>
            </a:r>
          </a:p>
          <a:p>
            <a:pPr marL="0" indent="0">
              <a:lnSpc>
                <a:spcPct val="120000"/>
              </a:lnSpc>
              <a:spcBef>
                <a:spcPts val="0"/>
              </a:spcBef>
              <a:buNone/>
            </a:pPr>
            <a:endParaRPr lang="en-US" i="1" dirty="0"/>
          </a:p>
          <a:p>
            <a:pPr marL="0" indent="0">
              <a:lnSpc>
                <a:spcPct val="120000"/>
              </a:lnSpc>
              <a:spcBef>
                <a:spcPts val="0"/>
              </a:spcBef>
              <a:buNone/>
            </a:pPr>
            <a:r>
              <a:rPr lang="en-US" i="1" dirty="0"/>
              <a:t>If you act as a crutch for people like this long enough, your mind will become conditioned to sacrificial thinking.</a:t>
            </a:r>
          </a:p>
          <a:p>
            <a:pPr marL="0" indent="0">
              <a:lnSpc>
                <a:spcPct val="120000"/>
              </a:lnSpc>
              <a:spcBef>
                <a:spcPts val="0"/>
              </a:spcBef>
              <a:buNone/>
            </a:pPr>
            <a:endParaRPr lang="en-US" i="1" dirty="0"/>
          </a:p>
          <a:p>
            <a:pPr marL="0" indent="0">
              <a:lnSpc>
                <a:spcPct val="120000"/>
              </a:lnSpc>
              <a:spcBef>
                <a:spcPts val="0"/>
              </a:spcBef>
              <a:buNone/>
            </a:pPr>
            <a:r>
              <a:rPr lang="en-US" i="1" dirty="0"/>
              <a:t>You’ll start to believe that you have to sacrifice your happiness for others to be happy.</a:t>
            </a:r>
          </a:p>
          <a:p>
            <a:pPr marL="0" indent="0">
              <a:lnSpc>
                <a:spcPct val="120000"/>
              </a:lnSpc>
              <a:spcBef>
                <a:spcPts val="0"/>
              </a:spcBef>
              <a:buNone/>
            </a:pPr>
            <a:endParaRPr lang="en-US" i="1" dirty="0"/>
          </a:p>
          <a:p>
            <a:pPr marL="0" indent="0">
              <a:lnSpc>
                <a:spcPct val="120000"/>
              </a:lnSpc>
              <a:spcBef>
                <a:spcPts val="0"/>
              </a:spcBef>
              <a:buNone/>
            </a:pPr>
            <a:r>
              <a:rPr lang="en-US" i="1" dirty="0"/>
              <a:t>You’ll start to believe that you have to sacrifice your success for others to be successful.</a:t>
            </a:r>
          </a:p>
          <a:p>
            <a:pPr marL="0" indent="0">
              <a:lnSpc>
                <a:spcPct val="120000"/>
              </a:lnSpc>
              <a:spcBef>
                <a:spcPts val="0"/>
              </a:spcBef>
              <a:buNone/>
            </a:pPr>
            <a:endParaRPr lang="en-US" i="1" dirty="0"/>
          </a:p>
          <a:p>
            <a:pPr marL="0" indent="0">
              <a:lnSpc>
                <a:spcPct val="120000"/>
              </a:lnSpc>
              <a:spcBef>
                <a:spcPts val="0"/>
              </a:spcBef>
              <a:buNone/>
            </a:pPr>
            <a:r>
              <a:rPr lang="en-US" i="1" dirty="0"/>
              <a:t>Why can’t you have both?</a:t>
            </a:r>
          </a:p>
          <a:p>
            <a:pPr marL="0" indent="0">
              <a:lnSpc>
                <a:spcPct val="120000"/>
              </a:lnSpc>
              <a:spcBef>
                <a:spcPts val="0"/>
              </a:spcBef>
              <a:buNone/>
            </a:pPr>
            <a:endParaRPr lang="en-US" i="1" dirty="0"/>
          </a:p>
          <a:p>
            <a:pPr marL="0" indent="0">
              <a:lnSpc>
                <a:spcPct val="120000"/>
              </a:lnSpc>
              <a:spcBef>
                <a:spcPts val="0"/>
              </a:spcBef>
              <a:buNone/>
            </a:pPr>
            <a:r>
              <a:rPr lang="en-US" i="1" dirty="0"/>
              <a:t>Why can’t you be happy and other people be happy at the same time without either party having to sacrifice anything?</a:t>
            </a:r>
          </a:p>
          <a:p>
            <a:pPr marL="0" indent="0">
              <a:lnSpc>
                <a:spcPct val="120000"/>
              </a:lnSpc>
              <a:spcBef>
                <a:spcPts val="0"/>
              </a:spcBef>
              <a:buNone/>
            </a:pPr>
            <a:endParaRPr lang="en-US" i="1" dirty="0"/>
          </a:p>
          <a:p>
            <a:pPr marL="0" indent="0">
              <a:lnSpc>
                <a:spcPct val="120000"/>
              </a:lnSpc>
              <a:spcBef>
                <a:spcPts val="0"/>
              </a:spcBef>
              <a:buNone/>
            </a:pPr>
            <a:r>
              <a:rPr lang="en-US" i="1" dirty="0"/>
              <a:t>You and other people can be happy and successful at the same time. </a:t>
            </a:r>
          </a:p>
          <a:p>
            <a:pPr marL="0" indent="0">
              <a:lnSpc>
                <a:spcPct val="120000"/>
              </a:lnSpc>
              <a:spcBef>
                <a:spcPts val="0"/>
              </a:spcBef>
              <a:buNone/>
            </a:pPr>
            <a:endParaRPr lang="en-US" i="1" dirty="0"/>
          </a:p>
          <a:p>
            <a:pPr marL="0" indent="0">
              <a:lnSpc>
                <a:spcPct val="120000"/>
              </a:lnSpc>
              <a:spcBef>
                <a:spcPts val="0"/>
              </a:spcBef>
              <a:buNone/>
            </a:pPr>
            <a:r>
              <a:rPr lang="en-US" i="1" dirty="0"/>
              <a:t>The problem is that some people don’t want to be happy.</a:t>
            </a:r>
          </a:p>
          <a:p>
            <a:pPr marL="0" indent="0">
              <a:lnSpc>
                <a:spcPct val="120000"/>
              </a:lnSpc>
              <a:spcBef>
                <a:spcPts val="0"/>
              </a:spcBef>
              <a:buNone/>
            </a:pPr>
            <a:endParaRPr lang="en-US" i="1" dirty="0"/>
          </a:p>
          <a:p>
            <a:pPr marL="0" indent="0">
              <a:lnSpc>
                <a:spcPct val="120000"/>
              </a:lnSpc>
              <a:spcBef>
                <a:spcPts val="0"/>
              </a:spcBef>
              <a:buNone/>
            </a:pPr>
            <a:r>
              <a:rPr lang="en-US" i="1" dirty="0"/>
              <a:t>Some people want to play the victim instead.</a:t>
            </a:r>
          </a:p>
          <a:p>
            <a:pPr marL="0" indent="0">
              <a:lnSpc>
                <a:spcPct val="120000"/>
              </a:lnSpc>
              <a:spcBef>
                <a:spcPts val="0"/>
              </a:spcBef>
              <a:buNone/>
            </a:pPr>
            <a:endParaRPr lang="en-US" i="1" dirty="0"/>
          </a:p>
          <a:p>
            <a:pPr marL="0" indent="0">
              <a:lnSpc>
                <a:spcPct val="120000"/>
              </a:lnSpc>
              <a:spcBef>
                <a:spcPts val="0"/>
              </a:spcBef>
              <a:buNone/>
            </a:pPr>
            <a:r>
              <a:rPr lang="en-US" i="1" dirty="0"/>
              <a:t>Some people simply want to be lazy.</a:t>
            </a:r>
          </a:p>
          <a:p>
            <a:pPr marL="0" indent="0">
              <a:lnSpc>
                <a:spcPct val="120000"/>
              </a:lnSpc>
              <a:spcBef>
                <a:spcPts val="0"/>
              </a:spcBef>
              <a:buNone/>
            </a:pPr>
            <a:endParaRPr lang="en-US" i="1" dirty="0"/>
          </a:p>
          <a:p>
            <a:pPr marL="0" indent="0">
              <a:lnSpc>
                <a:spcPct val="120000"/>
              </a:lnSpc>
              <a:spcBef>
                <a:spcPts val="0"/>
              </a:spcBef>
              <a:buNone/>
            </a:pPr>
            <a:r>
              <a:rPr lang="en-US" i="1" dirty="0"/>
              <a:t>You’re not responsible for these people.</a:t>
            </a:r>
          </a:p>
          <a:p>
            <a:pPr marL="0" indent="0">
              <a:lnSpc>
                <a:spcPct val="120000"/>
              </a:lnSpc>
              <a:spcBef>
                <a:spcPts val="0"/>
              </a:spcBef>
              <a:buNone/>
            </a:pPr>
            <a:endParaRPr lang="en-US" i="1" dirty="0"/>
          </a:p>
          <a:p>
            <a:pPr marL="0" indent="0">
              <a:lnSpc>
                <a:spcPct val="120000"/>
              </a:lnSpc>
              <a:spcBef>
                <a:spcPts val="0"/>
              </a:spcBef>
              <a:buNone/>
            </a:pPr>
            <a:r>
              <a:rPr lang="en-US" i="1" dirty="0"/>
              <a:t>Let them go.</a:t>
            </a:r>
          </a:p>
          <a:p>
            <a:pPr marL="0" indent="0">
              <a:lnSpc>
                <a:spcPct val="120000"/>
              </a:lnSpc>
              <a:spcBef>
                <a:spcPts val="0"/>
              </a:spcBef>
              <a:buNone/>
            </a:pPr>
            <a:endParaRPr lang="en-US" i="1" dirty="0"/>
          </a:p>
          <a:p>
            <a:pPr marL="0" indent="0">
              <a:lnSpc>
                <a:spcPct val="120000"/>
              </a:lnSpc>
              <a:spcBef>
                <a:spcPts val="0"/>
              </a:spcBef>
              <a:buNone/>
            </a:pPr>
            <a:r>
              <a:rPr lang="en-US" i="1" dirty="0"/>
              <a:t>Stop being their crutch.</a:t>
            </a:r>
          </a:p>
          <a:p>
            <a:pPr marL="0" indent="0">
              <a:lnSpc>
                <a:spcPct val="120000"/>
              </a:lnSpc>
              <a:spcBef>
                <a:spcPts val="0"/>
              </a:spcBef>
              <a:buNone/>
            </a:pPr>
            <a:endParaRPr lang="en-US" i="1" dirty="0"/>
          </a:p>
          <a:p>
            <a:pPr marL="0" indent="0">
              <a:lnSpc>
                <a:spcPct val="120000"/>
              </a:lnSpc>
              <a:spcBef>
                <a:spcPts val="0"/>
              </a:spcBef>
              <a:buNone/>
            </a:pPr>
            <a:r>
              <a:rPr lang="en-US" i="1" dirty="0"/>
              <a:t>Stop sacrificing who you are to them.</a:t>
            </a:r>
          </a:p>
        </p:txBody>
      </p:sp>
      <p:sp>
        <p:nvSpPr>
          <p:cNvPr id="4" name="Slide Number Placeholder 3"/>
          <p:cNvSpPr>
            <a:spLocks noGrp="1"/>
          </p:cNvSpPr>
          <p:nvPr>
            <p:ph type="sldNum" sz="quarter" idx="10"/>
          </p:nvPr>
        </p:nvSpPr>
        <p:spPr/>
        <p:txBody>
          <a:bodyPr/>
          <a:lstStyle/>
          <a:p>
            <a:fld id="{8C9C2581-88C9-4AAF-BE46-C66FA20EAE31}" type="slidenum">
              <a:rPr lang="en-US" smtClean="0"/>
              <a:t>12</a:t>
            </a:fld>
            <a:endParaRPr lang="en-US"/>
          </a:p>
        </p:txBody>
      </p:sp>
    </p:spTree>
    <p:extLst>
      <p:ext uri="{BB962C8B-B14F-4D97-AF65-F5344CB8AC3E}">
        <p14:creationId xmlns:p14="http://schemas.microsoft.com/office/powerpoint/2010/main" val="381059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b="1" i="1" dirty="0"/>
              <a:t>Don’t feel obligated to care about the same things that someone else cares about.</a:t>
            </a:r>
            <a:endParaRPr lang="en-US" i="1" dirty="0"/>
          </a:p>
          <a:p>
            <a:pPr marL="0" indent="0">
              <a:lnSpc>
                <a:spcPct val="120000"/>
              </a:lnSpc>
              <a:spcBef>
                <a:spcPts val="0"/>
              </a:spcBef>
              <a:buNone/>
            </a:pPr>
            <a:r>
              <a:rPr lang="en-US" i="1" dirty="0"/>
              <a:t>Everyone is NOT obligated to fight for the same cause.</a:t>
            </a:r>
          </a:p>
          <a:p>
            <a:pPr marL="0" indent="0">
              <a:lnSpc>
                <a:spcPct val="120000"/>
              </a:lnSpc>
              <a:spcBef>
                <a:spcPts val="0"/>
              </a:spcBef>
              <a:buNone/>
            </a:pPr>
            <a:endParaRPr lang="en-US" i="1" dirty="0"/>
          </a:p>
          <a:p>
            <a:pPr marL="0" indent="0">
              <a:lnSpc>
                <a:spcPct val="120000"/>
              </a:lnSpc>
              <a:spcBef>
                <a:spcPts val="0"/>
              </a:spcBef>
              <a:buNone/>
            </a:pPr>
            <a:r>
              <a:rPr lang="en-US" i="1" dirty="0"/>
              <a:t>Everyone is NOT obligated to do what you want.</a:t>
            </a:r>
          </a:p>
          <a:p>
            <a:pPr marL="0" indent="0">
              <a:lnSpc>
                <a:spcPct val="120000"/>
              </a:lnSpc>
              <a:spcBef>
                <a:spcPts val="0"/>
              </a:spcBef>
              <a:buNone/>
            </a:pPr>
            <a:endParaRPr lang="en-US" i="1" dirty="0"/>
          </a:p>
          <a:p>
            <a:pPr marL="0" indent="0">
              <a:lnSpc>
                <a:spcPct val="120000"/>
              </a:lnSpc>
              <a:spcBef>
                <a:spcPts val="0"/>
              </a:spcBef>
              <a:buNone/>
            </a:pPr>
            <a:r>
              <a:rPr lang="en-US" i="1" dirty="0"/>
              <a:t>At the same time, you’re not obligated to do what other people want.</a:t>
            </a:r>
          </a:p>
          <a:p>
            <a:pPr marL="0" indent="0">
              <a:lnSpc>
                <a:spcPct val="120000"/>
              </a:lnSpc>
              <a:spcBef>
                <a:spcPts val="0"/>
              </a:spcBef>
              <a:buNone/>
            </a:pPr>
            <a:endParaRPr lang="en-US" i="1" dirty="0"/>
          </a:p>
          <a:p>
            <a:pPr marL="0" indent="0">
              <a:lnSpc>
                <a:spcPct val="120000"/>
              </a:lnSpc>
              <a:spcBef>
                <a:spcPts val="0"/>
              </a:spcBef>
              <a:buNone/>
            </a:pPr>
            <a:r>
              <a:rPr lang="en-US" i="1" dirty="0"/>
              <a:t>You have to decide what’s important to you and stick to it.</a:t>
            </a:r>
          </a:p>
          <a:p>
            <a:pPr marL="0" indent="0">
              <a:lnSpc>
                <a:spcPct val="120000"/>
              </a:lnSpc>
              <a:spcBef>
                <a:spcPts val="0"/>
              </a:spcBef>
              <a:buNone/>
            </a:pPr>
            <a:endParaRPr lang="en-US" i="1" dirty="0"/>
          </a:p>
          <a:p>
            <a:pPr marL="0" indent="0">
              <a:lnSpc>
                <a:spcPct val="120000"/>
              </a:lnSpc>
              <a:spcBef>
                <a:spcPts val="0"/>
              </a:spcBef>
              <a:buNone/>
            </a:pPr>
            <a:r>
              <a:rPr lang="en-US" i="1" dirty="0"/>
              <a:t>If you constantly let other people distract you from your goals in life, you’ll never get anywhere.</a:t>
            </a:r>
          </a:p>
          <a:p>
            <a:pPr marL="0" indent="0">
              <a:lnSpc>
                <a:spcPct val="120000"/>
              </a:lnSpc>
              <a:spcBef>
                <a:spcPts val="0"/>
              </a:spcBef>
              <a:buNone/>
            </a:pPr>
            <a:endParaRPr lang="en-US" i="1" dirty="0"/>
          </a:p>
          <a:p>
            <a:pPr marL="0" indent="0">
              <a:lnSpc>
                <a:spcPct val="120000"/>
              </a:lnSpc>
              <a:spcBef>
                <a:spcPts val="0"/>
              </a:spcBef>
              <a:buNone/>
            </a:pPr>
            <a:r>
              <a:rPr lang="en-US" i="1" dirty="0"/>
              <a:t>If you constantly let other people use drama to steal your attention, you will fail.</a:t>
            </a:r>
          </a:p>
          <a:p>
            <a:pPr marL="0" indent="0">
              <a:lnSpc>
                <a:spcPct val="120000"/>
              </a:lnSpc>
              <a:spcBef>
                <a:spcPts val="0"/>
              </a:spcBef>
              <a:buNone/>
            </a:pPr>
            <a:endParaRPr lang="en-US" i="1" dirty="0"/>
          </a:p>
          <a:p>
            <a:pPr marL="0" indent="0">
              <a:lnSpc>
                <a:spcPct val="120000"/>
              </a:lnSpc>
              <a:spcBef>
                <a:spcPts val="0"/>
              </a:spcBef>
              <a:buNone/>
            </a:pPr>
            <a:r>
              <a:rPr lang="en-US" i="1" dirty="0"/>
              <a:t>Stop feeling obligated to care about other people’s problems.</a:t>
            </a:r>
          </a:p>
          <a:p>
            <a:pPr marL="0" indent="0">
              <a:lnSpc>
                <a:spcPct val="120000"/>
              </a:lnSpc>
              <a:spcBef>
                <a:spcPts val="0"/>
              </a:spcBef>
              <a:buNone/>
            </a:pPr>
            <a:endParaRPr lang="en-US" i="1" dirty="0"/>
          </a:p>
          <a:p>
            <a:pPr marL="0" indent="0">
              <a:lnSpc>
                <a:spcPct val="120000"/>
              </a:lnSpc>
              <a:spcBef>
                <a:spcPts val="0"/>
              </a:spcBef>
              <a:buNone/>
            </a:pPr>
            <a:r>
              <a:rPr lang="en-US" i="1" dirty="0"/>
              <a:t>Stop letting other people make you feel guilty.</a:t>
            </a:r>
          </a:p>
          <a:p>
            <a:pPr marL="0" indent="0">
              <a:lnSpc>
                <a:spcPct val="120000"/>
              </a:lnSpc>
              <a:spcBef>
                <a:spcPts val="0"/>
              </a:spcBef>
              <a:buNone/>
            </a:pPr>
            <a:endParaRPr lang="en-US" i="1" dirty="0"/>
          </a:p>
          <a:p>
            <a:pPr marL="0" indent="0">
              <a:lnSpc>
                <a:spcPct val="120000"/>
              </a:lnSpc>
              <a:spcBef>
                <a:spcPts val="0"/>
              </a:spcBef>
              <a:buNone/>
            </a:pPr>
            <a:r>
              <a:rPr lang="en-US" i="1" dirty="0"/>
              <a:t>Instead, start putting your time and energy towards the things you believe in.</a:t>
            </a:r>
          </a:p>
          <a:p>
            <a:pPr marL="0" indent="0">
              <a:lnSpc>
                <a:spcPct val="120000"/>
              </a:lnSpc>
              <a:spcBef>
                <a:spcPts val="0"/>
              </a:spcBef>
              <a:buNone/>
            </a:pPr>
            <a:endParaRPr lang="en-US" i="1" dirty="0"/>
          </a:p>
          <a:p>
            <a:pPr marL="0" indent="0">
              <a:lnSpc>
                <a:spcPct val="120000"/>
              </a:lnSpc>
              <a:spcBef>
                <a:spcPts val="0"/>
              </a:spcBef>
              <a:buNone/>
            </a:pPr>
            <a:r>
              <a:rPr lang="en-US" i="1" dirty="0"/>
              <a:t>Start feeling obligated to yourself.</a:t>
            </a:r>
          </a:p>
        </p:txBody>
      </p:sp>
      <p:sp>
        <p:nvSpPr>
          <p:cNvPr id="4" name="Slide Number Placeholder 3"/>
          <p:cNvSpPr>
            <a:spLocks noGrp="1"/>
          </p:cNvSpPr>
          <p:nvPr>
            <p:ph type="sldNum" sz="quarter" idx="10"/>
          </p:nvPr>
        </p:nvSpPr>
        <p:spPr/>
        <p:txBody>
          <a:bodyPr/>
          <a:lstStyle/>
          <a:p>
            <a:fld id="{8C9C2581-88C9-4AAF-BE46-C66FA20EAE31}" type="slidenum">
              <a:rPr lang="en-US" smtClean="0"/>
              <a:t>13</a:t>
            </a:fld>
            <a:endParaRPr lang="en-US"/>
          </a:p>
        </p:txBody>
      </p:sp>
    </p:spTree>
    <p:extLst>
      <p:ext uri="{BB962C8B-B14F-4D97-AF65-F5344CB8AC3E}">
        <p14:creationId xmlns:p14="http://schemas.microsoft.com/office/powerpoint/2010/main" val="208490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i="1" dirty="0"/>
              <a:t>Refuse to let others train you to be someone you’re not.</a:t>
            </a:r>
          </a:p>
          <a:p>
            <a:pPr marL="0" indent="0">
              <a:lnSpc>
                <a:spcPct val="120000"/>
              </a:lnSpc>
              <a:spcBef>
                <a:spcPts val="0"/>
              </a:spcBef>
              <a:buNone/>
            </a:pPr>
            <a:endParaRPr lang="en-US" i="1" dirty="0"/>
          </a:p>
          <a:p>
            <a:pPr marL="0" indent="0">
              <a:lnSpc>
                <a:spcPct val="120000"/>
              </a:lnSpc>
              <a:spcBef>
                <a:spcPts val="0"/>
              </a:spcBef>
              <a:buNone/>
            </a:pPr>
            <a:r>
              <a:rPr lang="en-US" i="1" dirty="0"/>
              <a:t>Social pressure is a very strong force.</a:t>
            </a:r>
          </a:p>
          <a:p>
            <a:pPr marL="0" indent="0">
              <a:lnSpc>
                <a:spcPct val="120000"/>
              </a:lnSpc>
              <a:spcBef>
                <a:spcPts val="0"/>
              </a:spcBef>
              <a:buNone/>
            </a:pPr>
            <a:endParaRPr lang="en-US" i="1" dirty="0"/>
          </a:p>
          <a:p>
            <a:pPr marL="0" indent="0">
              <a:lnSpc>
                <a:spcPct val="120000"/>
              </a:lnSpc>
              <a:spcBef>
                <a:spcPts val="0"/>
              </a:spcBef>
              <a:buNone/>
            </a:pPr>
            <a:r>
              <a:rPr lang="en-US" i="1" dirty="0"/>
              <a:t>If you want to achieve your individual goals in life, you must guard yourself against having a herd mentality.</a:t>
            </a:r>
          </a:p>
          <a:p>
            <a:pPr marL="0" indent="0">
              <a:lnSpc>
                <a:spcPct val="120000"/>
              </a:lnSpc>
              <a:spcBef>
                <a:spcPts val="0"/>
              </a:spcBef>
              <a:buNone/>
            </a:pPr>
            <a:endParaRPr lang="en-US" i="1" dirty="0"/>
          </a:p>
          <a:p>
            <a:pPr marL="0" indent="0">
              <a:lnSpc>
                <a:spcPct val="120000"/>
              </a:lnSpc>
              <a:spcBef>
                <a:spcPts val="0"/>
              </a:spcBef>
              <a:buNone/>
            </a:pPr>
            <a:r>
              <a:rPr lang="en-US" i="1" dirty="0"/>
              <a:t>Being friends with other people doesn’t mean you have to give them control of your mind.</a:t>
            </a:r>
          </a:p>
          <a:p>
            <a:pPr marL="0" indent="0">
              <a:lnSpc>
                <a:spcPct val="120000"/>
              </a:lnSpc>
              <a:spcBef>
                <a:spcPts val="0"/>
              </a:spcBef>
              <a:buNone/>
            </a:pPr>
            <a:endParaRPr lang="en-US" i="1" dirty="0"/>
          </a:p>
          <a:p>
            <a:pPr marL="0" indent="0">
              <a:lnSpc>
                <a:spcPct val="120000"/>
              </a:lnSpc>
              <a:spcBef>
                <a:spcPts val="0"/>
              </a:spcBef>
              <a:buNone/>
            </a:pPr>
            <a:r>
              <a:rPr lang="en-US" i="1" dirty="0"/>
              <a:t>Being related to other people doesn’t mean you have to think and act like them.</a:t>
            </a:r>
          </a:p>
          <a:p>
            <a:pPr marL="0" indent="0">
              <a:lnSpc>
                <a:spcPct val="120000"/>
              </a:lnSpc>
              <a:spcBef>
                <a:spcPts val="0"/>
              </a:spcBef>
              <a:buNone/>
            </a:pPr>
            <a:endParaRPr lang="en-US" i="1" dirty="0"/>
          </a:p>
          <a:p>
            <a:pPr marL="0" indent="0">
              <a:lnSpc>
                <a:spcPct val="120000"/>
              </a:lnSpc>
              <a:spcBef>
                <a:spcPts val="0"/>
              </a:spcBef>
              <a:buNone/>
            </a:pPr>
            <a:r>
              <a:rPr lang="en-US" i="1" dirty="0"/>
              <a:t>You can choose to be your own person at any time.</a:t>
            </a:r>
          </a:p>
          <a:p>
            <a:pPr marL="0" indent="0">
              <a:lnSpc>
                <a:spcPct val="120000"/>
              </a:lnSpc>
              <a:spcBef>
                <a:spcPts val="0"/>
              </a:spcBef>
              <a:buNone/>
            </a:pPr>
            <a:endParaRPr lang="en-US" i="1" dirty="0"/>
          </a:p>
          <a:p>
            <a:pPr marL="0" indent="0">
              <a:lnSpc>
                <a:spcPct val="120000"/>
              </a:lnSpc>
              <a:spcBef>
                <a:spcPts val="0"/>
              </a:spcBef>
              <a:buNone/>
            </a:pPr>
            <a:r>
              <a:rPr lang="en-US" i="1" dirty="0"/>
              <a:t>The key is staying conscious of the unseen pressures that other people put on you.</a:t>
            </a:r>
          </a:p>
          <a:p>
            <a:pPr marL="0" indent="0">
              <a:lnSpc>
                <a:spcPct val="120000"/>
              </a:lnSpc>
              <a:spcBef>
                <a:spcPts val="0"/>
              </a:spcBef>
              <a:buNone/>
            </a:pPr>
            <a:endParaRPr lang="en-US" i="1" dirty="0"/>
          </a:p>
          <a:p>
            <a:pPr marL="0" indent="0">
              <a:lnSpc>
                <a:spcPct val="120000"/>
              </a:lnSpc>
              <a:spcBef>
                <a:spcPts val="0"/>
              </a:spcBef>
              <a:buNone/>
            </a:pPr>
            <a:r>
              <a:rPr lang="en-US" i="1" dirty="0"/>
              <a:t>Too many people allow their friends, family members, and relationship partners to slowly change them.</a:t>
            </a:r>
          </a:p>
          <a:p>
            <a:pPr marL="0" indent="0">
              <a:lnSpc>
                <a:spcPct val="120000"/>
              </a:lnSpc>
              <a:spcBef>
                <a:spcPts val="0"/>
              </a:spcBef>
              <a:buNone/>
            </a:pPr>
            <a:endParaRPr lang="en-US" i="1" dirty="0"/>
          </a:p>
          <a:p>
            <a:pPr marL="0" indent="0">
              <a:lnSpc>
                <a:spcPct val="120000"/>
              </a:lnSpc>
              <a:spcBef>
                <a:spcPts val="0"/>
              </a:spcBef>
              <a:buNone/>
            </a:pPr>
            <a:r>
              <a:rPr lang="en-US" i="1" dirty="0"/>
              <a:t>They allow these people to train them into being a muddled version of their former selves.</a:t>
            </a:r>
          </a:p>
          <a:p>
            <a:pPr marL="0" indent="0">
              <a:lnSpc>
                <a:spcPct val="120000"/>
              </a:lnSpc>
              <a:spcBef>
                <a:spcPts val="0"/>
              </a:spcBef>
              <a:buNone/>
            </a:pPr>
            <a:endParaRPr lang="en-US" i="1" dirty="0"/>
          </a:p>
          <a:p>
            <a:pPr marL="0" indent="0">
              <a:lnSpc>
                <a:spcPct val="120000"/>
              </a:lnSpc>
              <a:spcBef>
                <a:spcPts val="0"/>
              </a:spcBef>
              <a:buNone/>
            </a:pPr>
            <a:r>
              <a:rPr lang="en-US" i="1" dirty="0"/>
              <a:t>If you are in a setting where others are slowly molding you into being someone you’re not, escape immediately.</a:t>
            </a:r>
          </a:p>
          <a:p>
            <a:pPr marL="0" indent="0">
              <a:lnSpc>
                <a:spcPct val="120000"/>
              </a:lnSpc>
              <a:spcBef>
                <a:spcPts val="0"/>
              </a:spcBef>
              <a:buNone/>
            </a:pPr>
            <a:endParaRPr lang="en-US" i="1" dirty="0"/>
          </a:p>
          <a:p>
            <a:pPr marL="0" indent="0">
              <a:lnSpc>
                <a:spcPct val="120000"/>
              </a:lnSpc>
              <a:spcBef>
                <a:spcPts val="0"/>
              </a:spcBef>
              <a:buNone/>
            </a:pPr>
            <a:r>
              <a:rPr lang="en-US" i="1" dirty="0"/>
              <a:t>Take back your life by backing out of the negative relationship.</a:t>
            </a:r>
          </a:p>
          <a:p>
            <a:pPr marL="0" indent="0">
              <a:lnSpc>
                <a:spcPct val="120000"/>
              </a:lnSpc>
              <a:spcBef>
                <a:spcPts val="0"/>
              </a:spcBef>
              <a:buNone/>
            </a:pPr>
            <a:endParaRPr lang="en-US" i="1" dirty="0"/>
          </a:p>
          <a:p>
            <a:pPr marL="0" indent="0">
              <a:lnSpc>
                <a:spcPct val="120000"/>
              </a:lnSpc>
              <a:spcBef>
                <a:spcPts val="0"/>
              </a:spcBef>
              <a:buNone/>
            </a:pPr>
            <a:r>
              <a:rPr lang="en-US" i="1" dirty="0"/>
              <a:t>Just because you got in a relationship doesn’t mean you have to stay there.</a:t>
            </a:r>
          </a:p>
          <a:p>
            <a:pPr marL="0" indent="0">
              <a:lnSpc>
                <a:spcPct val="120000"/>
              </a:lnSpc>
              <a:spcBef>
                <a:spcPts val="0"/>
              </a:spcBef>
              <a:buNone/>
            </a:pPr>
            <a:endParaRPr lang="en-US" i="1" dirty="0"/>
          </a:p>
          <a:p>
            <a:pPr marL="0" indent="0">
              <a:lnSpc>
                <a:spcPct val="120000"/>
              </a:lnSpc>
              <a:spcBef>
                <a:spcPts val="0"/>
              </a:spcBef>
              <a:buNone/>
            </a:pPr>
            <a:r>
              <a:rPr lang="en-US" i="1" dirty="0"/>
              <a:t>You certainly don’t have to stay there AND be quiet about it.</a:t>
            </a:r>
          </a:p>
          <a:p>
            <a:pPr marL="0" indent="0">
              <a:lnSpc>
                <a:spcPct val="120000"/>
              </a:lnSpc>
              <a:spcBef>
                <a:spcPts val="0"/>
              </a:spcBef>
              <a:buNone/>
            </a:pPr>
            <a:endParaRPr lang="en-US" i="1" dirty="0"/>
          </a:p>
          <a:p>
            <a:pPr marL="0" indent="0">
              <a:lnSpc>
                <a:spcPct val="120000"/>
              </a:lnSpc>
              <a:spcBef>
                <a:spcPts val="0"/>
              </a:spcBef>
              <a:buNone/>
            </a:pPr>
            <a:r>
              <a:rPr lang="en-US" i="1" dirty="0"/>
              <a:t>When asked to be someone you’re not, answer.</a:t>
            </a:r>
          </a:p>
          <a:p>
            <a:pPr marL="0" indent="0">
              <a:lnSpc>
                <a:spcPct val="120000"/>
              </a:lnSpc>
              <a:spcBef>
                <a:spcPts val="0"/>
              </a:spcBef>
              <a:buNone/>
            </a:pPr>
            <a:endParaRPr lang="en-US" i="1" dirty="0"/>
          </a:p>
          <a:p>
            <a:pPr marL="0" indent="0">
              <a:lnSpc>
                <a:spcPct val="120000"/>
              </a:lnSpc>
              <a:spcBef>
                <a:spcPts val="0"/>
              </a:spcBef>
              <a:buNone/>
            </a:pPr>
            <a:r>
              <a:rPr lang="en-US" i="1" dirty="0"/>
              <a:t>Don’t stay quiet.</a:t>
            </a:r>
          </a:p>
          <a:p>
            <a:pPr marL="0" indent="0">
              <a:lnSpc>
                <a:spcPct val="120000"/>
              </a:lnSpc>
              <a:spcBef>
                <a:spcPts val="0"/>
              </a:spcBef>
              <a:buNone/>
            </a:pPr>
            <a:endParaRPr lang="en-US" i="1" dirty="0"/>
          </a:p>
          <a:p>
            <a:pPr marL="0" indent="0">
              <a:lnSpc>
                <a:spcPct val="120000"/>
              </a:lnSpc>
              <a:spcBef>
                <a:spcPts val="0"/>
              </a:spcBef>
              <a:buNone/>
            </a:pPr>
            <a:r>
              <a:rPr lang="en-US" i="1" dirty="0"/>
              <a:t>Say no, but thanks anyway, I’m going to be myself and chase my goals.</a:t>
            </a:r>
          </a:p>
          <a:p>
            <a:pPr marL="0" indent="0">
              <a:lnSpc>
                <a:spcPct val="120000"/>
              </a:lnSpc>
              <a:spcBef>
                <a:spcPts val="0"/>
              </a:spcBef>
              <a:buNone/>
            </a:pPr>
            <a:endParaRPr lang="en-US" i="1" dirty="0"/>
          </a:p>
          <a:p>
            <a:pPr marL="0" indent="0">
              <a:lnSpc>
                <a:spcPct val="120000"/>
              </a:lnSpc>
              <a:spcBef>
                <a:spcPts val="0"/>
              </a:spcBef>
              <a:buNone/>
            </a:pPr>
            <a:r>
              <a:rPr lang="en-US" i="1" dirty="0"/>
              <a:t>Peace out.</a:t>
            </a:r>
          </a:p>
          <a:p>
            <a:pPr marL="0" indent="0">
              <a:lnSpc>
                <a:spcPct val="120000"/>
              </a:lnSpc>
              <a:spcBef>
                <a:spcPts val="0"/>
              </a:spcBef>
              <a:buNone/>
            </a:pPr>
            <a:endParaRPr lang="en-US" i="1" dirty="0"/>
          </a:p>
          <a:p>
            <a:pPr marL="0" indent="0">
              <a:lnSpc>
                <a:spcPct val="120000"/>
              </a:lnSpc>
              <a:spcBef>
                <a:spcPts val="0"/>
              </a:spcBef>
              <a:buNone/>
            </a:pPr>
            <a:r>
              <a:rPr lang="en-US" i="1" dirty="0"/>
              <a:t>There’s great freedom in actively deciding to be who you are at your core.</a:t>
            </a:r>
          </a:p>
          <a:p>
            <a:pPr marL="0" indent="0">
              <a:lnSpc>
                <a:spcPct val="120000"/>
              </a:lnSpc>
              <a:spcBef>
                <a:spcPts val="0"/>
              </a:spcBef>
              <a:buNone/>
            </a:pPr>
            <a:endParaRPr lang="en-US" i="1" dirty="0"/>
          </a:p>
          <a:p>
            <a:pPr marL="0" indent="0">
              <a:lnSpc>
                <a:spcPct val="120000"/>
              </a:lnSpc>
              <a:spcBef>
                <a:spcPts val="0"/>
              </a:spcBef>
              <a:buNone/>
            </a:pPr>
            <a:r>
              <a:rPr lang="en-US" i="1" dirty="0"/>
              <a:t>Many people will try to manipulate you in life.</a:t>
            </a:r>
          </a:p>
          <a:p>
            <a:pPr marL="0" indent="0">
              <a:buNone/>
            </a:pPr>
            <a:endParaRPr lang="en-US" i="1" dirty="0"/>
          </a:p>
        </p:txBody>
      </p:sp>
      <p:sp>
        <p:nvSpPr>
          <p:cNvPr id="4" name="Slide Number Placeholder 3"/>
          <p:cNvSpPr>
            <a:spLocks noGrp="1"/>
          </p:cNvSpPr>
          <p:nvPr>
            <p:ph type="sldNum" sz="quarter" idx="10"/>
          </p:nvPr>
        </p:nvSpPr>
        <p:spPr/>
        <p:txBody>
          <a:bodyPr/>
          <a:lstStyle/>
          <a:p>
            <a:fld id="{8C9C2581-88C9-4AAF-BE46-C66FA20EAE31}" type="slidenum">
              <a:rPr lang="en-US" smtClean="0"/>
              <a:t>14</a:t>
            </a:fld>
            <a:endParaRPr lang="en-US"/>
          </a:p>
        </p:txBody>
      </p:sp>
    </p:spTree>
    <p:extLst>
      <p:ext uri="{BB962C8B-B14F-4D97-AF65-F5344CB8AC3E}">
        <p14:creationId xmlns:p14="http://schemas.microsoft.com/office/powerpoint/2010/main" val="186081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Stakeholder mapping</a:t>
            </a:r>
            <a:endParaRPr lang="en-US" sz="1200" i="1" dirty="0"/>
          </a:p>
          <a:p>
            <a:pPr marL="0" indent="0">
              <a:buNone/>
            </a:pPr>
            <a:r>
              <a:rPr lang="en-US" sz="1200" i="1" dirty="0"/>
              <a:t>Early in the project, conduct a thorough stakeholder analysis to identify your stakeholders. Identify and examine key factors including proximity to your project, demographics, interest in the project, needs and concerns, expectations of your project and any previous public statements.</a:t>
            </a:r>
          </a:p>
          <a:p>
            <a:pPr marL="0" indent="0">
              <a:buNone/>
            </a:pPr>
            <a:endParaRPr lang="en-US" sz="1200" i="1" dirty="0"/>
          </a:p>
          <a:p>
            <a:pPr marL="0" indent="0">
              <a:buNone/>
            </a:pPr>
            <a:r>
              <a:rPr lang="en-US" sz="1200" i="1" dirty="0"/>
              <a:t>Also important is gaining an understanding of your internal stakeholders, such as immediate staff, suppliers and contractors, broader companies or alliances and shareholders. Mapping your internal stakeholders will allow you to investigate whether you have the right resources and whether your team will function effectively.</a:t>
            </a:r>
          </a:p>
          <a:p>
            <a:pPr marL="0" indent="0">
              <a:buNone/>
            </a:pPr>
            <a:endParaRPr lang="en-US" sz="1200" i="1" dirty="0"/>
          </a:p>
          <a:p>
            <a:pPr marL="0" indent="0">
              <a:buNone/>
            </a:pPr>
            <a:r>
              <a:rPr lang="en-US" sz="1200" b="1" i="1" dirty="0"/>
              <a:t>Influence is key</a:t>
            </a:r>
          </a:p>
          <a:p>
            <a:pPr marL="0" indent="0">
              <a:buNone/>
            </a:pPr>
            <a:r>
              <a:rPr lang="en-US" sz="1200" i="1" dirty="0"/>
              <a:t>Understanding levels of influence will allow you to predict how a particular stakeholder may interact directly with your project team or with others. The range of possible influence is broad, from positive sentiment and support through to activism and engagement of other community members against your project.</a:t>
            </a:r>
          </a:p>
          <a:p>
            <a:pPr marL="0" indent="0">
              <a:buNone/>
            </a:pPr>
            <a:r>
              <a:rPr lang="en-US" sz="1200" i="1" dirty="0"/>
              <a:t>To measure the possible influence of your stakeholders, identify their level on a scale ranking from high, medium to low:</a:t>
            </a:r>
          </a:p>
          <a:p>
            <a:pPr marL="0" indent="0">
              <a:buNone/>
            </a:pPr>
            <a:r>
              <a:rPr lang="en-US" sz="1200" i="1" dirty="0"/>
              <a:t>High: indicates a stakeholder who has significant power to impact decisions, timeframes, or outcomes.</a:t>
            </a:r>
          </a:p>
          <a:p>
            <a:pPr marL="0" indent="0">
              <a:buNone/>
            </a:pPr>
            <a:r>
              <a:rPr lang="en-US" sz="1200" i="1" dirty="0"/>
              <a:t>Medium: indicates a stakeholder with a significant interest in the project, however with a lower level of power to effect project change.</a:t>
            </a:r>
          </a:p>
          <a:p>
            <a:pPr marL="0" indent="0">
              <a:buNone/>
            </a:pPr>
            <a:r>
              <a:rPr lang="en-US" sz="1200" i="1" dirty="0"/>
              <a:t>Low: indicates a stakeholder with little ability to change project outcomes.</a:t>
            </a:r>
          </a:p>
          <a:p>
            <a:pPr marL="0" indent="0">
              <a:buNone/>
            </a:pPr>
            <a:endParaRPr lang="en-US" sz="1200" b="1" i="1" dirty="0">
              <a:solidFill>
                <a:srgbClr val="18477D"/>
              </a:solidFill>
            </a:endParaRPr>
          </a:p>
          <a:p>
            <a:pPr marL="0" indent="0">
              <a:buNone/>
            </a:pPr>
            <a:r>
              <a:rPr lang="en-US" sz="2400" b="1" i="1" dirty="0">
                <a:solidFill>
                  <a:srgbClr val="18477D"/>
                </a:solidFill>
              </a:rPr>
              <a:t>Identify the triggers</a:t>
            </a:r>
            <a:endParaRPr lang="en-US" sz="2400" i="1" dirty="0"/>
          </a:p>
          <a:p>
            <a:pPr marL="0" indent="0">
              <a:buNone/>
            </a:pPr>
            <a:r>
              <a:rPr lang="en-US" sz="2400" i="1" dirty="0"/>
              <a:t>Stakeholders will react in different ways to different project actions, however by identifying triggers and mitigation measures, you can avoid preventable complaints. Often, it is when stakeholders experience changes to their environment or expectations of a business and its behavior that may cause a reaction.</a:t>
            </a:r>
          </a:p>
          <a:p>
            <a:pPr marL="0" indent="0">
              <a:buNone/>
            </a:pPr>
            <a:endParaRPr lang="en-US" sz="2400" i="1" dirty="0"/>
          </a:p>
          <a:p>
            <a:pPr marL="0" indent="0">
              <a:buNone/>
            </a:pPr>
            <a:r>
              <a:rPr lang="en-US" sz="2400" i="1" dirty="0"/>
              <a:t>Correlate your stakeholder list with potential known triggers, such as loud or dusty construction works, visual amenity impacts or disruptions to their normal patterns. Estimate the impact that these reactions may have to your project or strategies and identify whether targeted communication, mitigation or an alternative solution is required.</a:t>
            </a:r>
          </a:p>
          <a:p>
            <a:pPr marL="0" indent="0">
              <a:buNone/>
            </a:pPr>
            <a:endParaRPr lang="en-US" sz="2400" i="1" dirty="0"/>
          </a:p>
          <a:p>
            <a:pPr marL="0" indent="0">
              <a:buNone/>
            </a:pPr>
            <a:r>
              <a:rPr lang="en-US" sz="2400" b="1" i="1" dirty="0"/>
              <a:t>Look for opportunities</a:t>
            </a:r>
          </a:p>
          <a:p>
            <a:pPr marL="0" indent="0">
              <a:buNone/>
            </a:pPr>
            <a:r>
              <a:rPr lang="en-US" sz="2400" i="1" dirty="0"/>
              <a:t>From a risk management perspective, it is tempting to focus on those stakeholders most likely to cause disruption to the project. Equally important are those stakeholders who view your project favorably or may benefit from it. Identify these stakeholders and investigate opportunities to leverage their positive perception as project advocates.</a:t>
            </a:r>
          </a:p>
          <a:p>
            <a:pPr marL="0" indent="0">
              <a:buNone/>
            </a:pPr>
            <a:endParaRPr lang="en-US" sz="2400" i="1" dirty="0"/>
          </a:p>
          <a:p>
            <a:pPr marL="0" indent="0">
              <a:buNone/>
            </a:pPr>
            <a:r>
              <a:rPr lang="en-US" sz="2400" b="1" i="1" dirty="0"/>
              <a:t>Proactive mitigation</a:t>
            </a:r>
            <a:endParaRPr lang="en-US" sz="2400" i="1" dirty="0"/>
          </a:p>
          <a:p>
            <a:pPr marL="0" indent="0">
              <a:buNone/>
            </a:pPr>
            <a:r>
              <a:rPr lang="en-US" sz="2400" i="1" dirty="0"/>
              <a:t>With a solid understanding of your stakeholders, their influence and triggers, the next step is to develop a mitigation plan. This step details the risks you are prepared to accept, share or avoid and outlines how you can reduce their impact.</a:t>
            </a:r>
          </a:p>
          <a:p>
            <a:pPr marL="0" indent="0">
              <a:buNone/>
            </a:pPr>
            <a:endParaRPr lang="en-US" sz="2400" i="1" dirty="0"/>
          </a:p>
          <a:p>
            <a:pPr marL="0" indent="0">
              <a:buNone/>
            </a:pPr>
            <a:r>
              <a:rPr lang="en-US" sz="2400" i="1" dirty="0"/>
              <a:t>Identify early what are your negotiables and non/negotiables. This may include minor changes to alignment, preferred noise mitigation measures, differing construction techniques or haulage routes. Working with your stakeholders through this process will also improve project buy-in, credibility and ownership of the mitigation measure.</a:t>
            </a:r>
          </a:p>
          <a:p>
            <a:pPr marL="0" indent="0">
              <a:buNone/>
            </a:pPr>
            <a:endParaRPr lang="en-US" sz="24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p:txBody>
      </p:sp>
      <p:sp>
        <p:nvSpPr>
          <p:cNvPr id="4" name="Slide Number Placeholder 3"/>
          <p:cNvSpPr>
            <a:spLocks noGrp="1"/>
          </p:cNvSpPr>
          <p:nvPr>
            <p:ph type="sldNum" sz="quarter" idx="10"/>
          </p:nvPr>
        </p:nvSpPr>
        <p:spPr/>
        <p:txBody>
          <a:bodyPr/>
          <a:lstStyle/>
          <a:p>
            <a:fld id="{509A3F33-E4B7-4A29-B4C0-A78362E04885}" type="slidenum">
              <a:rPr lang="en-US" smtClean="0"/>
              <a:t>16</a:t>
            </a:fld>
            <a:endParaRPr lang="en-US" dirty="0"/>
          </a:p>
        </p:txBody>
      </p:sp>
    </p:spTree>
    <p:extLst>
      <p:ext uri="{BB962C8B-B14F-4D97-AF65-F5344CB8AC3E}">
        <p14:creationId xmlns:p14="http://schemas.microsoft.com/office/powerpoint/2010/main" val="289265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To Recover or Not to Recover:  </a:t>
            </a:r>
          </a:p>
          <a:p>
            <a:pPr marL="0" indent="0">
              <a:buNone/>
            </a:pPr>
            <a:r>
              <a:rPr lang="en-US" i="1" dirty="0"/>
              <a:t>It could be worth exploring whether or not there is a need to recover in the first place.  It could be that the need for the project has changed thus making the project unnecessary.  In this case, the project manager should spend some time talking with the project sponsors to determine the viability of the project moving forward.  Some key questions that should be addressed in this discussion are:  </a:t>
            </a:r>
          </a:p>
          <a:p>
            <a:pPr marL="171450" indent="-171450">
              <a:buFont typeface="Arial" panose="020B0604020202020204" pitchFamily="34" charset="0"/>
              <a:buChar char="•"/>
            </a:pPr>
            <a:r>
              <a:rPr lang="en-US" i="1" dirty="0"/>
              <a:t>Has the need for the project changed?  If so, how? And does it warrant throwing out the old project and starting a new project?</a:t>
            </a:r>
          </a:p>
          <a:p>
            <a:pPr marL="171450" indent="-171450">
              <a:buFont typeface="Arial" panose="020B0604020202020204" pitchFamily="34" charset="0"/>
              <a:buChar char="•"/>
            </a:pPr>
            <a:r>
              <a:rPr lang="en-US" i="1" dirty="0"/>
              <a:t>Has the priority for the project changed?  If so, should the project be put on hold for some amount of time?</a:t>
            </a:r>
          </a:p>
          <a:p>
            <a:pPr marL="171450" indent="-171450">
              <a:buFont typeface="Arial" panose="020B0604020202020204" pitchFamily="34" charset="0"/>
              <a:buChar char="•"/>
            </a:pPr>
            <a:r>
              <a:rPr lang="en-US" i="1" dirty="0"/>
              <a:t>Are there enough funds to continue with the project?  If not, how can more funds be allocated, or should the project be halted altogether?</a:t>
            </a:r>
          </a:p>
        </p:txBody>
      </p:sp>
      <p:sp>
        <p:nvSpPr>
          <p:cNvPr id="4" name="Slide Number Placeholder 3"/>
          <p:cNvSpPr>
            <a:spLocks noGrp="1"/>
          </p:cNvSpPr>
          <p:nvPr>
            <p:ph type="sldNum" sz="quarter" idx="10"/>
          </p:nvPr>
        </p:nvSpPr>
        <p:spPr/>
        <p:txBody>
          <a:bodyPr/>
          <a:lstStyle/>
          <a:p>
            <a:fld id="{509A3F33-E4B7-4A29-B4C0-A78362E04885}" type="slidenum">
              <a:rPr lang="en-US" smtClean="0"/>
              <a:t>18</a:t>
            </a:fld>
            <a:endParaRPr lang="en-US" dirty="0"/>
          </a:p>
        </p:txBody>
      </p:sp>
    </p:spTree>
    <p:extLst>
      <p:ext uri="{BB962C8B-B14F-4D97-AF65-F5344CB8AC3E}">
        <p14:creationId xmlns:p14="http://schemas.microsoft.com/office/powerpoint/2010/main" val="427706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Work Overtime:</a:t>
            </a:r>
          </a:p>
          <a:p>
            <a:pPr marL="0" indent="0">
              <a:buNone/>
            </a:pPr>
            <a:r>
              <a:rPr lang="en-US" i="1" dirty="0"/>
              <a:t>No one likes this approach, but if the schedule is that far off track, it may be needed in the interim to turn things around.  Project Managers should be forewarned, that with this approach, motivation and morale is likely to drop very quickly if the overtime is extensive and there appears to be no end in sight.  With that being said, it would be a good idea to set a time line for how long the overtime is to last.  That way, team members can see that their efforts are leading towards a definite purpose and that things will not be hectic forever.</a:t>
            </a:r>
          </a:p>
          <a:p>
            <a:pPr marL="0" indent="0">
              <a:buNone/>
            </a:pPr>
            <a:endParaRPr lang="en-US" i="1" dirty="0"/>
          </a:p>
          <a:p>
            <a:pPr marL="0" indent="0">
              <a:buNone/>
            </a:pPr>
            <a:r>
              <a:rPr lang="en-US" i="1" dirty="0"/>
              <a:t>But remember</a:t>
            </a:r>
            <a:r>
              <a:rPr lang="en-US" i="1" baseline="0" dirty="0"/>
              <a:t> the law of diminishing returns: </a:t>
            </a:r>
            <a:r>
              <a:rPr lang="en-US" sz="1200" b="0" i="0" u="none" strike="noStrike" kern="1200" dirty="0">
                <a:solidFill>
                  <a:schemeClr val="tx1"/>
                </a:solidFill>
                <a:effectLst/>
                <a:latin typeface="+mn-lt"/>
                <a:ea typeface="+mn-ea"/>
                <a:cs typeface="+mn-cs"/>
                <a:hlinkClick r:id="rId3"/>
              </a:rPr>
              <a:t>A study from Stanford</a:t>
            </a:r>
            <a:r>
              <a:rPr lang="en-US" sz="1200" b="0" i="0" kern="1200" dirty="0">
                <a:solidFill>
                  <a:schemeClr val="tx1"/>
                </a:solidFill>
                <a:effectLst/>
                <a:latin typeface="+mn-lt"/>
                <a:ea typeface="+mn-ea"/>
                <a:cs typeface="+mn-cs"/>
              </a:rPr>
              <a:t> found that productivity per hour declines sharply when the workweek exceeds 50 hours, and productivity drops off so much after 55 hours that there’s no point in working any more. That’s right, people who work as much as 70 hours (or more) per week actually get the same amount done as people who work 55 hours.</a:t>
            </a:r>
            <a:endParaRPr lang="en-US" i="1" dirty="0"/>
          </a:p>
          <a:p>
            <a:pPr marL="0" indent="0">
              <a:buNone/>
            </a:pPr>
            <a:endParaRPr lang="en-US" i="1" dirty="0"/>
          </a:p>
        </p:txBody>
      </p:sp>
      <p:sp>
        <p:nvSpPr>
          <p:cNvPr id="4" name="Slide Number Placeholder 3"/>
          <p:cNvSpPr>
            <a:spLocks noGrp="1"/>
          </p:cNvSpPr>
          <p:nvPr>
            <p:ph type="sldNum" sz="quarter" idx="10"/>
          </p:nvPr>
        </p:nvSpPr>
        <p:spPr/>
        <p:txBody>
          <a:bodyPr/>
          <a:lstStyle/>
          <a:p>
            <a:fld id="{509A3F33-E4B7-4A29-B4C0-A78362E04885}" type="slidenum">
              <a:rPr lang="en-US" smtClean="0"/>
              <a:t>19</a:t>
            </a:fld>
            <a:endParaRPr lang="en-US" dirty="0"/>
          </a:p>
        </p:txBody>
      </p:sp>
    </p:spTree>
    <p:extLst>
      <p:ext uri="{BB962C8B-B14F-4D97-AF65-F5344CB8AC3E}">
        <p14:creationId xmlns:p14="http://schemas.microsoft.com/office/powerpoint/2010/main" val="277253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Unstuck:</a:t>
            </a:r>
          </a:p>
        </p:txBody>
      </p:sp>
      <p:sp>
        <p:nvSpPr>
          <p:cNvPr id="3" name="Subtitle 2"/>
          <p:cNvSpPr>
            <a:spLocks noGrp="1"/>
          </p:cNvSpPr>
          <p:nvPr>
            <p:ph type="subTitle" idx="1"/>
          </p:nvPr>
        </p:nvSpPr>
        <p:spPr/>
        <p:txBody>
          <a:bodyPr>
            <a:noAutofit/>
          </a:bodyPr>
          <a:lstStyle/>
          <a:p>
            <a:r>
              <a:rPr lang="en-US" sz="3100" dirty="0"/>
              <a:t>Keeping Your Plans Moving Forward</a:t>
            </a:r>
          </a:p>
          <a:p>
            <a:endParaRPr lang="en-US" dirty="0"/>
          </a:p>
          <a:p>
            <a:r>
              <a:rPr lang="en-US" dirty="0"/>
              <a:t>Jason C. Stearns, IGP, CIPP/US, CRM</a:t>
            </a:r>
          </a:p>
          <a:p>
            <a:endParaRPr lang="en-US" dirty="0"/>
          </a:p>
        </p:txBody>
      </p:sp>
    </p:spTree>
    <p:extLst>
      <p:ext uri="{BB962C8B-B14F-4D97-AF65-F5344CB8AC3E}">
        <p14:creationId xmlns:p14="http://schemas.microsoft.com/office/powerpoint/2010/main" val="186375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sp>
        <p:nvSpPr>
          <p:cNvPr id="2" name="Rectangle 1"/>
          <p:cNvSpPr/>
          <p:nvPr/>
        </p:nvSpPr>
        <p:spPr>
          <a:xfrm>
            <a:off x="1015923" y="4291738"/>
            <a:ext cx="10160154" cy="646331"/>
          </a:xfrm>
          <a:prstGeom prst="rect">
            <a:avLst/>
          </a:prstGeom>
        </p:spPr>
        <p:txBody>
          <a:bodyPr wrap="none">
            <a:spAutoFit/>
          </a:bodyPr>
          <a:lstStyle/>
          <a:p>
            <a:r>
              <a:rPr lang="en-US" sz="3600" dirty="0">
                <a:solidFill>
                  <a:schemeClr val="accent1"/>
                </a:solidFill>
              </a:rPr>
              <a:t>Never sacrifice your identity to other people.</a:t>
            </a:r>
          </a:p>
        </p:txBody>
      </p:sp>
    </p:spTree>
    <p:extLst>
      <p:ext uri="{BB962C8B-B14F-4D97-AF65-F5344CB8AC3E}">
        <p14:creationId xmlns:p14="http://schemas.microsoft.com/office/powerpoint/2010/main" val="38985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sp>
        <p:nvSpPr>
          <p:cNvPr id="2" name="Rectangle 1"/>
          <p:cNvSpPr/>
          <p:nvPr/>
        </p:nvSpPr>
        <p:spPr>
          <a:xfrm>
            <a:off x="1015923" y="4291738"/>
            <a:ext cx="10633039" cy="646331"/>
          </a:xfrm>
          <a:prstGeom prst="rect">
            <a:avLst/>
          </a:prstGeom>
        </p:spPr>
        <p:txBody>
          <a:bodyPr wrap="none">
            <a:spAutoFit/>
          </a:bodyPr>
          <a:lstStyle/>
          <a:p>
            <a:r>
              <a:rPr lang="en-US" sz="3600" dirty="0">
                <a:solidFill>
                  <a:schemeClr val="accent1"/>
                </a:solidFill>
              </a:rPr>
              <a:t>Set strict boundaries with your time and space.</a:t>
            </a:r>
          </a:p>
        </p:txBody>
      </p:sp>
    </p:spTree>
    <p:extLst>
      <p:ext uri="{BB962C8B-B14F-4D97-AF65-F5344CB8AC3E}">
        <p14:creationId xmlns:p14="http://schemas.microsoft.com/office/powerpoint/2010/main" val="247659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sp>
        <p:nvSpPr>
          <p:cNvPr id="2" name="Rectangle 1"/>
          <p:cNvSpPr/>
          <p:nvPr/>
        </p:nvSpPr>
        <p:spPr>
          <a:xfrm>
            <a:off x="869911" y="4482238"/>
            <a:ext cx="10452177" cy="1200329"/>
          </a:xfrm>
          <a:prstGeom prst="rect">
            <a:avLst/>
          </a:prstGeom>
        </p:spPr>
        <p:txBody>
          <a:bodyPr wrap="square">
            <a:spAutoFit/>
          </a:bodyPr>
          <a:lstStyle/>
          <a:p>
            <a:pPr algn="ctr"/>
            <a:r>
              <a:rPr lang="en-US" sz="3600" dirty="0">
                <a:solidFill>
                  <a:schemeClr val="accent1"/>
                </a:solidFill>
              </a:rPr>
              <a:t>Don’t be needy and don’t accept someone else’s needy behavior.</a:t>
            </a:r>
          </a:p>
        </p:txBody>
      </p:sp>
    </p:spTree>
    <p:extLst>
      <p:ext uri="{BB962C8B-B14F-4D97-AF65-F5344CB8AC3E}">
        <p14:creationId xmlns:p14="http://schemas.microsoft.com/office/powerpoint/2010/main" val="19009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sp>
        <p:nvSpPr>
          <p:cNvPr id="2" name="Rectangle 1"/>
          <p:cNvSpPr/>
          <p:nvPr/>
        </p:nvSpPr>
        <p:spPr>
          <a:xfrm>
            <a:off x="869911" y="4482238"/>
            <a:ext cx="10452177" cy="1200329"/>
          </a:xfrm>
          <a:prstGeom prst="rect">
            <a:avLst/>
          </a:prstGeom>
        </p:spPr>
        <p:txBody>
          <a:bodyPr wrap="square">
            <a:spAutoFit/>
          </a:bodyPr>
          <a:lstStyle/>
          <a:p>
            <a:pPr algn="ctr"/>
            <a:r>
              <a:rPr lang="en-US" sz="3600" dirty="0">
                <a:solidFill>
                  <a:schemeClr val="accent1"/>
                </a:solidFill>
              </a:rPr>
              <a:t>Don’t feel obligated to care about the same things that someone else cares about.</a:t>
            </a:r>
          </a:p>
        </p:txBody>
      </p:sp>
    </p:spTree>
    <p:extLst>
      <p:ext uri="{BB962C8B-B14F-4D97-AF65-F5344CB8AC3E}">
        <p14:creationId xmlns:p14="http://schemas.microsoft.com/office/powerpoint/2010/main" val="28757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sp>
        <p:nvSpPr>
          <p:cNvPr id="2" name="Rectangle 1"/>
          <p:cNvSpPr/>
          <p:nvPr/>
        </p:nvSpPr>
        <p:spPr>
          <a:xfrm>
            <a:off x="869911" y="4482238"/>
            <a:ext cx="10452177" cy="1200329"/>
          </a:xfrm>
          <a:prstGeom prst="rect">
            <a:avLst/>
          </a:prstGeom>
        </p:spPr>
        <p:txBody>
          <a:bodyPr wrap="square">
            <a:spAutoFit/>
          </a:bodyPr>
          <a:lstStyle/>
          <a:p>
            <a:pPr algn="ctr"/>
            <a:r>
              <a:rPr lang="en-US" sz="3600" dirty="0">
                <a:solidFill>
                  <a:schemeClr val="accent1"/>
                </a:solidFill>
              </a:rPr>
              <a:t>Refuse to let others train you to be someone you’re not.</a:t>
            </a:r>
          </a:p>
        </p:txBody>
      </p:sp>
    </p:spTree>
    <p:extLst>
      <p:ext uri="{BB962C8B-B14F-4D97-AF65-F5344CB8AC3E}">
        <p14:creationId xmlns:p14="http://schemas.microsoft.com/office/powerpoint/2010/main" val="288221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Examine ways to partner with and leverage supportive stakeholders</a:t>
            </a:r>
          </a:p>
        </p:txBody>
      </p:sp>
    </p:spTree>
    <p:extLst>
      <p:ext uri="{BB962C8B-B14F-4D97-AF65-F5344CB8AC3E}">
        <p14:creationId xmlns:p14="http://schemas.microsoft.com/office/powerpoint/2010/main" val="371979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5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560" y="2479199"/>
            <a:ext cx="3855720" cy="38557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Partner with and leverage supportive stakeholders</a:t>
            </a:r>
            <a:endParaRPr lang="en-US"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D58936B-437E-4C18-8720-4E1A76EEB984}" type="slidenum">
              <a:rPr lang="en-US" smtClean="0"/>
              <a:t>16</a:t>
            </a:fld>
            <a:endParaRPr lang="en-US" dirty="0"/>
          </a:p>
        </p:txBody>
      </p:sp>
      <p:sp>
        <p:nvSpPr>
          <p:cNvPr id="3" name="Rectangle 2"/>
          <p:cNvSpPr/>
          <p:nvPr/>
        </p:nvSpPr>
        <p:spPr>
          <a:xfrm>
            <a:off x="3398520" y="2423160"/>
            <a:ext cx="6050280" cy="3911759"/>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p:txBody>
          <a:bodyPr>
            <a:noAutofit/>
          </a:bodyPr>
          <a:lstStyle/>
          <a:p>
            <a:pPr marL="0" indent="0">
              <a:buNone/>
            </a:pPr>
            <a:r>
              <a:rPr lang="en-US" dirty="0"/>
              <a:t>Five strategies that will help you manage your project’s stakeholders:</a:t>
            </a:r>
          </a:p>
          <a:p>
            <a:pPr marL="0" indent="0">
              <a:buNone/>
            </a:pPr>
            <a:endParaRPr lang="en-US" sz="1400" dirty="0">
              <a:solidFill>
                <a:schemeClr val="accent1"/>
              </a:solidFill>
            </a:endParaRPr>
          </a:p>
          <a:p>
            <a:pPr marL="2743200" lvl="5" indent="-457200">
              <a:buFont typeface="+mj-lt"/>
              <a:buAutoNum type="arabicPeriod"/>
            </a:pPr>
            <a:r>
              <a:rPr lang="en-US" sz="4400" b="1" i="1" dirty="0">
                <a:solidFill>
                  <a:schemeClr val="accent1"/>
                </a:solidFill>
              </a:rPr>
              <a:t>Stakeholder mapping</a:t>
            </a:r>
          </a:p>
          <a:p>
            <a:pPr marL="2743200" lvl="5" indent="-457200">
              <a:buFont typeface="+mj-lt"/>
              <a:buAutoNum type="arabicPeriod"/>
            </a:pPr>
            <a:r>
              <a:rPr lang="en-US" sz="4400" b="1" i="1" dirty="0">
                <a:solidFill>
                  <a:schemeClr val="accent1"/>
                </a:solidFill>
              </a:rPr>
              <a:t>Influence is key</a:t>
            </a:r>
          </a:p>
          <a:p>
            <a:pPr marL="2743200" lvl="5" indent="-457200">
              <a:buFont typeface="+mj-lt"/>
              <a:buAutoNum type="arabicPeriod"/>
            </a:pPr>
            <a:r>
              <a:rPr lang="en-US" sz="4400" b="1" i="1" dirty="0">
                <a:solidFill>
                  <a:schemeClr val="accent1"/>
                </a:solidFill>
              </a:rPr>
              <a:t>Identify the triggers</a:t>
            </a:r>
          </a:p>
          <a:p>
            <a:pPr marL="2743200" lvl="5" indent="-457200">
              <a:buFont typeface="+mj-lt"/>
              <a:buAutoNum type="arabicPeriod"/>
            </a:pPr>
            <a:r>
              <a:rPr lang="en-US" sz="4400" b="1" i="1" dirty="0">
                <a:solidFill>
                  <a:schemeClr val="accent1"/>
                </a:solidFill>
              </a:rPr>
              <a:t>Look for opportunities</a:t>
            </a:r>
          </a:p>
          <a:p>
            <a:pPr marL="2743200" lvl="5" indent="-457200">
              <a:buFont typeface="+mj-lt"/>
              <a:buAutoNum type="arabicPeriod"/>
            </a:pPr>
            <a:r>
              <a:rPr lang="en-US" sz="4400" b="1" i="1" dirty="0">
                <a:solidFill>
                  <a:schemeClr val="accent1"/>
                </a:solidFill>
              </a:rPr>
              <a:t>Proactive mitigation</a:t>
            </a:r>
          </a:p>
        </p:txBody>
      </p:sp>
    </p:spTree>
    <p:extLst>
      <p:ext uri="{BB962C8B-B14F-4D97-AF65-F5344CB8AC3E}">
        <p14:creationId xmlns:p14="http://schemas.microsoft.com/office/powerpoint/2010/main" val="78678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Identify action steps to move forward and get back on track</a:t>
            </a:r>
          </a:p>
        </p:txBody>
      </p:sp>
    </p:spTree>
    <p:extLst>
      <p:ext uri="{BB962C8B-B14F-4D97-AF65-F5344CB8AC3E}">
        <p14:creationId xmlns:p14="http://schemas.microsoft.com/office/powerpoint/2010/main" val="273456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a:xfrm>
            <a:off x="838200" y="2057399"/>
            <a:ext cx="7404100" cy="4119564"/>
          </a:xfrm>
        </p:spPr>
        <p:txBody>
          <a:bodyPr>
            <a:normAutofit/>
          </a:bodyPr>
          <a:lstStyle/>
          <a:p>
            <a:pPr marL="0" indent="0">
              <a:buNone/>
            </a:pPr>
            <a:r>
              <a:rPr lang="en-US" sz="4000" b="1" i="1" dirty="0">
                <a:solidFill>
                  <a:schemeClr val="accent1"/>
                </a:solidFill>
              </a:rPr>
              <a:t>To Recover or Not to Recover… that is the question!</a:t>
            </a: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18</a:t>
            </a:fld>
            <a:endParaRPr lang="en-US" dirty="0"/>
          </a:p>
        </p:txBody>
      </p:sp>
      <p:pic>
        <p:nvPicPr>
          <p:cNvPr id="4098" name="Picture 2" descr="Image result for to be or not to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086" y="2057400"/>
            <a:ext cx="2899551" cy="422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ver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537" y="3113881"/>
            <a:ext cx="5651498" cy="37441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p:txBody>
          <a:bodyPr>
            <a:normAutofit/>
          </a:bodyPr>
          <a:lstStyle/>
          <a:p>
            <a:pPr marL="0" indent="0">
              <a:buNone/>
            </a:pPr>
            <a:r>
              <a:rPr lang="en-US" sz="4000" b="1" i="1" dirty="0">
                <a:solidFill>
                  <a:schemeClr val="accent1"/>
                </a:solidFill>
              </a:rPr>
              <a:t>Work Overtime – but don’t forget the ‘Law of Diminishing Returns’</a:t>
            </a: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19</a:t>
            </a:fld>
            <a:endParaRPr lang="en-US" dirty="0"/>
          </a:p>
        </p:txBody>
      </p:sp>
    </p:spTree>
    <p:extLst>
      <p:ext uri="{BB962C8B-B14F-4D97-AF65-F5344CB8AC3E}">
        <p14:creationId xmlns:p14="http://schemas.microsoft.com/office/powerpoint/2010/main" val="284186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85800" y="2186744"/>
            <a:ext cx="10820400" cy="4024125"/>
          </a:xfrm>
        </p:spPr>
        <p:txBody>
          <a:bodyPr/>
          <a:lstStyle/>
          <a:p>
            <a:pPr>
              <a:spcAft>
                <a:spcPts val="600"/>
              </a:spcAft>
            </a:pPr>
            <a:r>
              <a:rPr lang="en-US" dirty="0"/>
              <a:t>Upon completing this session, you will be able to:</a:t>
            </a:r>
          </a:p>
          <a:p>
            <a:pPr lvl="1">
              <a:spcAft>
                <a:spcPts val="600"/>
              </a:spcAft>
            </a:pPr>
            <a:r>
              <a:rPr lang="en-US" dirty="0"/>
              <a:t>Analyze the needs and issues of the key stakeholders necessary to move forward</a:t>
            </a:r>
          </a:p>
          <a:p>
            <a:pPr lvl="1">
              <a:spcAft>
                <a:spcPts val="600"/>
              </a:spcAft>
            </a:pPr>
            <a:r>
              <a:rPr lang="en-US" dirty="0"/>
              <a:t>Develop the "art" of compromising while staying true to yourself and your goals</a:t>
            </a:r>
          </a:p>
          <a:p>
            <a:pPr lvl="1">
              <a:spcAft>
                <a:spcPts val="600"/>
              </a:spcAft>
            </a:pPr>
            <a:r>
              <a:rPr lang="en-US" dirty="0"/>
              <a:t>Examine ways to partner with and leverage supportive stakeholders</a:t>
            </a:r>
          </a:p>
          <a:p>
            <a:pPr lvl="1">
              <a:spcAft>
                <a:spcPts val="600"/>
              </a:spcAft>
            </a:pPr>
            <a:r>
              <a:rPr lang="en-US" dirty="0"/>
              <a:t>Identify action steps to move forward and get back on track</a:t>
            </a:r>
          </a:p>
          <a:p>
            <a:pPr lvl="1">
              <a:spcAft>
                <a:spcPts val="600"/>
              </a:spcAft>
            </a:pPr>
            <a:r>
              <a:rPr lang="en-US" dirty="0"/>
              <a:t>Apply techniques of "self-care" to keep you and your team motivated</a:t>
            </a:r>
          </a:p>
        </p:txBody>
      </p:sp>
    </p:spTree>
    <p:extLst>
      <p:ext uri="{BB962C8B-B14F-4D97-AF65-F5344CB8AC3E}">
        <p14:creationId xmlns:p14="http://schemas.microsoft.com/office/powerpoint/2010/main" val="157084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ureplaystation.com/wp-content/uploads/2016/04/crashps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063" y="2194560"/>
            <a:ext cx="7729854" cy="43480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p:txBody>
          <a:bodyPr>
            <a:normAutofit/>
          </a:bodyPr>
          <a:lstStyle/>
          <a:p>
            <a:pPr marL="0" indent="0">
              <a:buNone/>
            </a:pPr>
            <a:r>
              <a:rPr lang="en-US" sz="4000" b="1" i="1" dirty="0">
                <a:solidFill>
                  <a:schemeClr val="accent1"/>
                </a:solidFill>
              </a:rPr>
              <a:t>Crash the Schedule!</a:t>
            </a: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20</a:t>
            </a:fld>
            <a:endParaRPr lang="en-US" dirty="0"/>
          </a:p>
        </p:txBody>
      </p:sp>
    </p:spTree>
    <p:extLst>
      <p:ext uri="{BB962C8B-B14F-4D97-AF65-F5344CB8AC3E}">
        <p14:creationId xmlns:p14="http://schemas.microsoft.com/office/powerpoint/2010/main" val="1710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p:txBody>
          <a:bodyPr>
            <a:normAutofit/>
          </a:bodyPr>
          <a:lstStyle/>
          <a:p>
            <a:pPr marL="0" indent="0">
              <a:buNone/>
            </a:pPr>
            <a:r>
              <a:rPr lang="en-US" sz="4000" b="1" i="1" dirty="0">
                <a:solidFill>
                  <a:schemeClr val="accent1"/>
                </a:solidFill>
              </a:rPr>
              <a:t>Fast track tasks!</a:t>
            </a: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21</a:t>
            </a:fld>
            <a:endParaRPr lang="en-US" dirty="0"/>
          </a:p>
        </p:txBody>
      </p:sp>
      <p:pic>
        <p:nvPicPr>
          <p:cNvPr id="2050" name="Picture 2" descr="Image result for fast tr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860422"/>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8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p:txBody>
          <a:bodyPr>
            <a:normAutofit fontScale="92500" lnSpcReduction="10000"/>
          </a:bodyPr>
          <a:lstStyle/>
          <a:p>
            <a:pPr marL="0" indent="0">
              <a:buNone/>
            </a:pPr>
            <a:r>
              <a:rPr lang="en-US" sz="4000" b="1" i="1" dirty="0">
                <a:solidFill>
                  <a:schemeClr val="accent1"/>
                </a:solidFill>
              </a:rPr>
              <a:t>Just say NO! </a:t>
            </a:r>
          </a:p>
          <a:p>
            <a:pPr marL="0" indent="0">
              <a:buNone/>
            </a:pPr>
            <a:endParaRPr lang="en-US" sz="4000" b="1" i="1" dirty="0">
              <a:solidFill>
                <a:srgbClr val="18477D"/>
              </a:solidFill>
            </a:endParaRPr>
          </a:p>
          <a:p>
            <a:pPr marL="0" indent="0">
              <a:buNone/>
            </a:pPr>
            <a:endParaRPr lang="en-US" sz="4000" b="1" i="1" dirty="0">
              <a:solidFill>
                <a:srgbClr val="18477D"/>
              </a:solidFill>
            </a:endParaRPr>
          </a:p>
          <a:p>
            <a:pPr marL="0" indent="0" algn="r">
              <a:buNone/>
            </a:pPr>
            <a:endParaRPr lang="en-US" sz="4000" b="1" i="1" dirty="0">
              <a:solidFill>
                <a:srgbClr val="18477D"/>
              </a:solidFill>
            </a:endParaRPr>
          </a:p>
          <a:p>
            <a:pPr marL="0" indent="0" algn="r">
              <a:buNone/>
            </a:pPr>
            <a:endParaRPr lang="en-US" sz="4000" b="1" i="1" dirty="0">
              <a:solidFill>
                <a:srgbClr val="18477D"/>
              </a:solidFill>
            </a:endParaRPr>
          </a:p>
          <a:p>
            <a:pPr marL="0" indent="0" algn="r">
              <a:buNone/>
            </a:pPr>
            <a:r>
              <a:rPr lang="en-US" sz="4000" b="1" i="1" dirty="0">
                <a:solidFill>
                  <a:schemeClr val="accent1"/>
                </a:solidFill>
              </a:rPr>
              <a:t>To Scope </a:t>
            </a:r>
          </a:p>
          <a:p>
            <a:pPr marL="0" indent="0" algn="r">
              <a:buNone/>
            </a:pPr>
            <a:r>
              <a:rPr lang="en-US" sz="4000" b="1" i="1" dirty="0">
                <a:solidFill>
                  <a:schemeClr val="accent1"/>
                </a:solidFill>
              </a:rPr>
              <a:t>Change</a:t>
            </a: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22</a:t>
            </a:fld>
            <a:endParaRPr lang="en-US" dirty="0"/>
          </a:p>
        </p:txBody>
      </p:sp>
      <p:sp>
        <p:nvSpPr>
          <p:cNvPr id="7" name="TextBox 6"/>
          <p:cNvSpPr txBox="1"/>
          <p:nvPr/>
        </p:nvSpPr>
        <p:spPr>
          <a:xfrm>
            <a:off x="9448800" y="6459993"/>
            <a:ext cx="2291012" cy="215444"/>
          </a:xfrm>
          <a:prstGeom prst="rect">
            <a:avLst/>
          </a:prstGeom>
          <a:noFill/>
        </p:spPr>
        <p:txBody>
          <a:bodyPr wrap="none" rtlCol="0">
            <a:spAutoFit/>
          </a:bodyPr>
          <a:lstStyle/>
          <a:p>
            <a:r>
              <a:rPr lang="en-US" sz="800" dirty="0"/>
              <a:t>Image from: https://www.keepcalm-o-matic.co.uk</a:t>
            </a:r>
          </a:p>
        </p:txBody>
      </p:sp>
      <p:pic>
        <p:nvPicPr>
          <p:cNvPr id="8194" name="Picture 2" descr="Image result for just say no 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822" y="2159244"/>
            <a:ext cx="3686356" cy="430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84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arrow"/>
          <p:cNvPicPr>
            <a:picLocks noChangeAspect="1" noChangeArrowheads="1"/>
          </p:cNvPicPr>
          <p:nvPr/>
        </p:nvPicPr>
        <p:blipFill rotWithShape="1">
          <a:blip r:embed="rId3">
            <a:extLst>
              <a:ext uri="{28A0092B-C50C-407E-A947-70E740481C1C}">
                <a14:useLocalDpi xmlns:a14="http://schemas.microsoft.com/office/drawing/2010/main" val="0"/>
              </a:ext>
            </a:extLst>
          </a:blip>
          <a:srcRect l="28660" t="15428" r="30185" b="21316"/>
          <a:stretch/>
        </p:blipFill>
        <p:spPr bwMode="auto">
          <a:xfrm>
            <a:off x="3860006" y="2258060"/>
            <a:ext cx="4471988" cy="4295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a:xfrm>
            <a:off x="685800" y="2258060"/>
            <a:ext cx="10820400" cy="4024125"/>
          </a:xfrm>
        </p:spPr>
        <p:txBody>
          <a:bodyPr>
            <a:normAutofit/>
          </a:bodyPr>
          <a:lstStyle/>
          <a:p>
            <a:pPr marL="0" indent="0">
              <a:buNone/>
            </a:pPr>
            <a:r>
              <a:rPr lang="en-US" sz="4000" b="1" i="1" dirty="0">
                <a:solidFill>
                  <a:srgbClr val="18477D"/>
                </a:solidFill>
              </a:rPr>
              <a:t>Scope Reduction</a:t>
            </a:r>
          </a:p>
          <a:p>
            <a:pPr marL="0" indent="0">
              <a:buNone/>
            </a:pPr>
            <a:endParaRPr lang="en-US" sz="4000" b="1" i="1" dirty="0">
              <a:solidFill>
                <a:srgbClr val="18477D"/>
              </a:solidFill>
            </a:endParaRPr>
          </a:p>
          <a:p>
            <a:pPr marL="0" indent="0">
              <a:buNone/>
            </a:pPr>
            <a:endParaRPr lang="en-US" sz="4000" b="1" i="1" dirty="0">
              <a:solidFill>
                <a:srgbClr val="18477D"/>
              </a:solidFill>
            </a:endParaRPr>
          </a:p>
          <a:p>
            <a:pPr marL="0" indent="0" algn="r">
              <a:buNone/>
            </a:pPr>
            <a:endParaRPr lang="en-US" sz="4000" b="1" i="1" dirty="0">
              <a:solidFill>
                <a:srgbClr val="18477D"/>
              </a:solidFill>
            </a:endParaRPr>
          </a:p>
          <a:p>
            <a:pPr marL="0" indent="0" algn="r">
              <a:buNone/>
            </a:pPr>
            <a:endParaRPr lang="en-US" sz="4000" b="1" i="1" dirty="0">
              <a:solidFill>
                <a:srgbClr val="18477D"/>
              </a:solidFill>
            </a:endParaRP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23</a:t>
            </a:fld>
            <a:endParaRPr lang="en-US" dirty="0"/>
          </a:p>
        </p:txBody>
      </p:sp>
    </p:spTree>
    <p:extLst>
      <p:ext uri="{BB962C8B-B14F-4D97-AF65-F5344CB8AC3E}">
        <p14:creationId xmlns:p14="http://schemas.microsoft.com/office/powerpoint/2010/main" val="38889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out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801" y="2252662"/>
            <a:ext cx="8424397" cy="46053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Steps to move forward and get back on track</a:t>
            </a:r>
            <a:endParaRPr lang="en-US" dirty="0">
              <a:latin typeface="Arial Narrow" panose="020B0606020202030204" pitchFamily="34" charset="0"/>
            </a:endParaRPr>
          </a:p>
        </p:txBody>
      </p:sp>
      <p:sp>
        <p:nvSpPr>
          <p:cNvPr id="6" name="Content Placeholder 5"/>
          <p:cNvSpPr>
            <a:spLocks noGrp="1"/>
          </p:cNvSpPr>
          <p:nvPr>
            <p:ph idx="1"/>
          </p:nvPr>
        </p:nvSpPr>
        <p:spPr/>
        <p:txBody>
          <a:bodyPr>
            <a:normAutofit/>
          </a:bodyPr>
          <a:lstStyle/>
          <a:p>
            <a:pPr marL="0" indent="0">
              <a:buNone/>
            </a:pPr>
            <a:r>
              <a:rPr lang="en-US" sz="4000" b="1" i="1" dirty="0">
                <a:solidFill>
                  <a:srgbClr val="18477D"/>
                </a:solidFill>
              </a:rPr>
              <a:t>Outsource</a:t>
            </a:r>
          </a:p>
          <a:p>
            <a:pPr marL="0" indent="0">
              <a:buNone/>
            </a:pPr>
            <a:endParaRPr lang="en-US" sz="4000" b="1" i="1" dirty="0">
              <a:solidFill>
                <a:srgbClr val="18477D"/>
              </a:solidFill>
            </a:endParaRPr>
          </a:p>
          <a:p>
            <a:pPr marL="0" indent="0">
              <a:buNone/>
            </a:pPr>
            <a:endParaRPr lang="en-US" sz="4000" b="1" i="1" dirty="0">
              <a:solidFill>
                <a:srgbClr val="18477D"/>
              </a:solidFill>
            </a:endParaRPr>
          </a:p>
          <a:p>
            <a:pPr marL="0" indent="0" algn="r">
              <a:buNone/>
            </a:pPr>
            <a:endParaRPr lang="en-US" sz="4000" b="1" i="1" dirty="0">
              <a:solidFill>
                <a:srgbClr val="18477D"/>
              </a:solidFill>
            </a:endParaRPr>
          </a:p>
          <a:p>
            <a:pPr marL="0" indent="0" algn="r">
              <a:buNone/>
            </a:pPr>
            <a:endParaRPr lang="en-US" sz="4000" b="1" i="1" dirty="0">
              <a:solidFill>
                <a:srgbClr val="18477D"/>
              </a:solidFill>
            </a:endParaRPr>
          </a:p>
          <a:p>
            <a:pPr marL="0" indent="0">
              <a:buNone/>
            </a:pPr>
            <a:endParaRPr lang="en-US" i="1" dirty="0"/>
          </a:p>
        </p:txBody>
      </p:sp>
      <p:sp>
        <p:nvSpPr>
          <p:cNvPr id="2" name="Slide Number Placeholder 1"/>
          <p:cNvSpPr>
            <a:spLocks noGrp="1"/>
          </p:cNvSpPr>
          <p:nvPr>
            <p:ph type="sldNum" sz="quarter" idx="12"/>
          </p:nvPr>
        </p:nvSpPr>
        <p:spPr/>
        <p:txBody>
          <a:bodyPr/>
          <a:lstStyle/>
          <a:p>
            <a:fld id="{7D58936B-437E-4C18-8720-4E1A76EEB984}" type="slidenum">
              <a:rPr lang="en-US" smtClean="0"/>
              <a:t>24</a:t>
            </a:fld>
            <a:endParaRPr lang="en-US" dirty="0"/>
          </a:p>
        </p:txBody>
      </p:sp>
    </p:spTree>
    <p:extLst>
      <p:ext uri="{BB962C8B-B14F-4D97-AF65-F5344CB8AC3E}">
        <p14:creationId xmlns:p14="http://schemas.microsoft.com/office/powerpoint/2010/main" val="71452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Apply techniques of "self-care" to keep you and your team motivated! </a:t>
            </a:r>
          </a:p>
        </p:txBody>
      </p:sp>
    </p:spTree>
    <p:extLst>
      <p:ext uri="{BB962C8B-B14F-4D97-AF65-F5344CB8AC3E}">
        <p14:creationId xmlns:p14="http://schemas.microsoft.com/office/powerpoint/2010/main" val="276773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yoga"/>
          <p:cNvPicPr>
            <a:picLocks noChangeAspect="1" noChangeArrowheads="1"/>
          </p:cNvPicPr>
          <p:nvPr/>
        </p:nvPicPr>
        <p:blipFill rotWithShape="1">
          <a:blip r:embed="rId3">
            <a:extLst>
              <a:ext uri="{28A0092B-C50C-407E-A947-70E740481C1C}">
                <a14:useLocalDpi xmlns:a14="http://schemas.microsoft.com/office/drawing/2010/main" val="0"/>
              </a:ext>
            </a:extLst>
          </a:blip>
          <a:srcRect l="20567"/>
          <a:stretch/>
        </p:blipFill>
        <p:spPr bwMode="auto">
          <a:xfrm>
            <a:off x="5982667" y="371061"/>
            <a:ext cx="6209333" cy="64869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5556" y="751241"/>
            <a:ext cx="6873240" cy="1600200"/>
          </a:xfrm>
        </p:spPr>
        <p:txBody>
          <a:bodyPr/>
          <a:lstStyle/>
          <a:p>
            <a:r>
              <a:rPr lang="en-US" dirty="0"/>
              <a:t>Stay motivated</a:t>
            </a:r>
          </a:p>
        </p:txBody>
      </p:sp>
      <p:sp>
        <p:nvSpPr>
          <p:cNvPr id="6" name="Text Placeholder 5"/>
          <p:cNvSpPr>
            <a:spLocks noGrp="1"/>
          </p:cNvSpPr>
          <p:nvPr>
            <p:ph type="body" sz="half" idx="2"/>
          </p:nvPr>
        </p:nvSpPr>
        <p:spPr>
          <a:xfrm>
            <a:off x="725556" y="2351440"/>
            <a:ext cx="6873240" cy="3094485"/>
          </a:xfrm>
        </p:spPr>
        <p:txBody>
          <a:bodyPr>
            <a:noAutofit/>
          </a:bodyPr>
          <a:lstStyle/>
          <a:p>
            <a:r>
              <a:rPr lang="en-US" sz="2800" b="1" dirty="0">
                <a:solidFill>
                  <a:schemeClr val="accent1"/>
                </a:solidFill>
              </a:rPr>
              <a:t>Be a cheerleader, not just a coach</a:t>
            </a:r>
          </a:p>
          <a:p>
            <a:r>
              <a:rPr lang="en-US" sz="2800" b="1" dirty="0">
                <a:solidFill>
                  <a:schemeClr val="accent1"/>
                </a:solidFill>
              </a:rPr>
              <a:t>Practice empathy</a:t>
            </a:r>
          </a:p>
          <a:p>
            <a:r>
              <a:rPr lang="en-US" sz="2800" b="1" dirty="0">
                <a:solidFill>
                  <a:schemeClr val="accent1"/>
                </a:solidFill>
              </a:rPr>
              <a:t>Pile on the positive feedback</a:t>
            </a:r>
          </a:p>
          <a:p>
            <a:r>
              <a:rPr lang="en-US" sz="2800" b="1" dirty="0">
                <a:solidFill>
                  <a:schemeClr val="accent1"/>
                </a:solidFill>
              </a:rPr>
              <a:t>Get out of the way</a:t>
            </a:r>
          </a:p>
          <a:p>
            <a:r>
              <a:rPr lang="en-US" sz="2800" b="1" dirty="0">
                <a:solidFill>
                  <a:schemeClr val="accent1"/>
                </a:solidFill>
              </a:rPr>
              <a:t>Remember your manners</a:t>
            </a:r>
          </a:p>
          <a:p>
            <a:r>
              <a:rPr lang="en-US" sz="2800" b="1" dirty="0">
                <a:solidFill>
                  <a:schemeClr val="accent1"/>
                </a:solidFill>
              </a:rPr>
              <a:t>Keep your door open</a:t>
            </a:r>
          </a:p>
          <a:p>
            <a:r>
              <a:rPr lang="en-US" sz="2800" b="1" dirty="0">
                <a:solidFill>
                  <a:schemeClr val="accent1"/>
                </a:solidFill>
              </a:rPr>
              <a:t>Make them part of the mission</a:t>
            </a:r>
          </a:p>
          <a:p>
            <a:r>
              <a:rPr lang="en-US" sz="2800" b="1" dirty="0">
                <a:solidFill>
                  <a:schemeClr val="accent1"/>
                </a:solidFill>
              </a:rPr>
              <a:t>Do more yoga</a:t>
            </a:r>
          </a:p>
          <a:p>
            <a:endParaRPr lang="en-US" sz="2800" b="1" dirty="0">
              <a:solidFill>
                <a:schemeClr val="accent1"/>
              </a:solidFill>
            </a:endParaRPr>
          </a:p>
          <a:p>
            <a:endParaRPr lang="en-US" sz="2800" b="1" dirty="0">
              <a:solidFill>
                <a:schemeClr val="accent1"/>
              </a:solidFill>
            </a:endParaRPr>
          </a:p>
          <a:p>
            <a:endParaRPr lang="en-US" sz="2800" b="1" dirty="0">
              <a:solidFill>
                <a:schemeClr val="accent1"/>
              </a:solidFill>
            </a:endParaRPr>
          </a:p>
        </p:txBody>
      </p:sp>
    </p:spTree>
    <p:extLst>
      <p:ext uri="{BB962C8B-B14F-4D97-AF65-F5344CB8AC3E}">
        <p14:creationId xmlns:p14="http://schemas.microsoft.com/office/powerpoint/2010/main" val="217061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Resources…</a:t>
            </a:r>
            <a:endParaRPr lang="en-US"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D58936B-437E-4C18-8720-4E1A76EEB984}" type="slidenum">
              <a:rPr lang="en-US" smtClean="0"/>
              <a:t>27</a:t>
            </a:fld>
            <a:endParaRPr lang="en-US" dirty="0"/>
          </a:p>
        </p:txBody>
      </p:sp>
      <p:pic>
        <p:nvPicPr>
          <p:cNvPr id="4" name="Picture 3"/>
          <p:cNvPicPr>
            <a:picLocks noChangeAspect="1"/>
          </p:cNvPicPr>
          <p:nvPr/>
        </p:nvPicPr>
        <p:blipFill>
          <a:blip r:embed="rId3"/>
          <a:stretch>
            <a:fillRect/>
          </a:stretch>
        </p:blipFill>
        <p:spPr>
          <a:xfrm>
            <a:off x="3126189" y="2075649"/>
            <a:ext cx="2751772" cy="4181732"/>
          </a:xfrm>
          <a:prstGeom prst="rect">
            <a:avLst/>
          </a:prstGeom>
        </p:spPr>
      </p:pic>
      <p:pic>
        <p:nvPicPr>
          <p:cNvPr id="7" name="Picture 6"/>
          <p:cNvPicPr>
            <a:picLocks noChangeAspect="1"/>
          </p:cNvPicPr>
          <p:nvPr/>
        </p:nvPicPr>
        <p:blipFill>
          <a:blip r:embed="rId4"/>
          <a:stretch>
            <a:fillRect/>
          </a:stretch>
        </p:blipFill>
        <p:spPr>
          <a:xfrm>
            <a:off x="6326147" y="2075649"/>
            <a:ext cx="2851273" cy="4174649"/>
          </a:xfrm>
          <a:prstGeom prst="rect">
            <a:avLst/>
          </a:prstGeom>
        </p:spPr>
      </p:pic>
    </p:spTree>
    <p:extLst>
      <p:ext uri="{BB962C8B-B14F-4D97-AF65-F5344CB8AC3E}">
        <p14:creationId xmlns:p14="http://schemas.microsoft.com/office/powerpoint/2010/main" val="148713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pPr>
              <a:spcAft>
                <a:spcPts val="1200"/>
              </a:spcAft>
            </a:pPr>
            <a:r>
              <a:rPr lang="en-US" sz="2400" dirty="0"/>
              <a:t>Jason C. Stearns, CRM, IGP, CIPP/US</a:t>
            </a:r>
            <a:br>
              <a:rPr lang="en-US" sz="2400" dirty="0"/>
            </a:br>
            <a:r>
              <a:rPr lang="en-US" sz="2400" dirty="0"/>
              <a:t>jasonstearns.arma@gmail.com</a:t>
            </a:r>
            <a:br>
              <a:rPr lang="en-US" sz="2400" dirty="0"/>
            </a:br>
            <a:r>
              <a:rPr lang="en-US" sz="2400" dirty="0"/>
              <a:t>linkedin.com/in/</a:t>
            </a:r>
            <a:r>
              <a:rPr lang="en-US" sz="2400" dirty="0" err="1"/>
              <a:t>jasoncstearnscrm</a:t>
            </a:r>
            <a:endParaRPr lang="en-US" sz="2400" dirty="0"/>
          </a:p>
        </p:txBody>
      </p:sp>
      <p:pic>
        <p:nvPicPr>
          <p:cNvPr id="10242" name="Picture 2" descr="Image result for question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241" y="450575"/>
            <a:ext cx="6106759" cy="640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3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8535" t="21200" r="6048" b="21130"/>
          <a:stretch/>
        </p:blipFill>
        <p:spPr>
          <a:xfrm>
            <a:off x="1295150" y="1312985"/>
            <a:ext cx="9593599" cy="2926862"/>
          </a:xfrm>
          <a:prstGeom prst="rect">
            <a:avLst/>
          </a:prstGeom>
        </p:spPr>
      </p:pic>
      <p:sp>
        <p:nvSpPr>
          <p:cNvPr id="4" name="Title 3"/>
          <p:cNvSpPr>
            <a:spLocks noGrp="1"/>
          </p:cNvSpPr>
          <p:nvPr>
            <p:ph type="title"/>
          </p:nvPr>
        </p:nvSpPr>
        <p:spPr>
          <a:xfrm>
            <a:off x="728620" y="3665729"/>
            <a:ext cx="10822034" cy="819355"/>
          </a:xfrm>
        </p:spPr>
        <p:txBody>
          <a:bodyPr/>
          <a:lstStyle/>
          <a:p>
            <a:r>
              <a:rPr lang="en-US" dirty="0"/>
              <a:t>The scenario:</a:t>
            </a:r>
          </a:p>
        </p:txBody>
      </p:sp>
      <p:sp>
        <p:nvSpPr>
          <p:cNvPr id="6" name="Text Placeholder 5"/>
          <p:cNvSpPr>
            <a:spLocks noGrp="1"/>
          </p:cNvSpPr>
          <p:nvPr>
            <p:ph type="body" sz="half" idx="2"/>
          </p:nvPr>
        </p:nvSpPr>
        <p:spPr>
          <a:xfrm>
            <a:off x="728643" y="4485084"/>
            <a:ext cx="10820400" cy="701969"/>
          </a:xfrm>
        </p:spPr>
        <p:txBody>
          <a:bodyPr>
            <a:noAutofit/>
          </a:bodyPr>
          <a:lstStyle/>
          <a:p>
            <a:r>
              <a:rPr lang="en-US" dirty="0"/>
              <a:t>You've been drafting and socializing your project for months. </a:t>
            </a:r>
          </a:p>
          <a:p>
            <a:r>
              <a:rPr lang="en-US" dirty="0"/>
              <a:t>Key players are on board. You've reviewed the entire project with senior leadership for final executive sign-off and… nothing. There's lots of discussion and review, but still no progress. </a:t>
            </a:r>
          </a:p>
          <a:p>
            <a:r>
              <a:rPr lang="en-US" b="1" dirty="0">
                <a:solidFill>
                  <a:schemeClr val="accent1"/>
                </a:solidFill>
              </a:rPr>
              <a:t>The project is stuck!</a:t>
            </a:r>
            <a:r>
              <a:rPr lang="en-US" dirty="0">
                <a:solidFill>
                  <a:schemeClr val="accent1"/>
                </a:solidFill>
              </a:rPr>
              <a:t> </a:t>
            </a:r>
            <a:r>
              <a:rPr lang="en-US" sz="1800" b="1" dirty="0">
                <a:solidFill>
                  <a:schemeClr val="accent1"/>
                </a:solidFill>
              </a:rPr>
              <a:t>You're stuck. </a:t>
            </a:r>
            <a:r>
              <a:rPr lang="en-US" b="1" dirty="0">
                <a:solidFill>
                  <a:schemeClr val="accent1"/>
                </a:solidFill>
              </a:rPr>
              <a:t>Now what?</a:t>
            </a:r>
            <a:r>
              <a:rPr lang="en-US" dirty="0">
                <a:solidFill>
                  <a:schemeClr val="accent1"/>
                </a:solidFill>
              </a:rPr>
              <a:t> </a:t>
            </a:r>
          </a:p>
          <a:p>
            <a:r>
              <a:rPr lang="en-US" dirty="0"/>
              <a:t>Whether you have a specific project or a large scale initiative, this session will show you the tools, techniques, and approaches for getting your plans (and you) "unstuck" and back on track.</a:t>
            </a:r>
          </a:p>
          <a:p>
            <a:endParaRPr lang="en-US" dirty="0"/>
          </a:p>
          <a:p>
            <a:endParaRPr lang="en-US" dirty="0"/>
          </a:p>
        </p:txBody>
      </p:sp>
    </p:spTree>
    <p:extLst>
      <p:ext uri="{BB962C8B-B14F-4D97-AF65-F5344CB8AC3E}">
        <p14:creationId xmlns:p14="http://schemas.microsoft.com/office/powerpoint/2010/main" val="216252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Unstuck: </a:t>
            </a:r>
            <a:br>
              <a:rPr lang="en-US" dirty="0"/>
            </a:br>
            <a:r>
              <a:rPr lang="en-US" dirty="0"/>
              <a:t>The SIX Phase Model </a:t>
            </a:r>
          </a:p>
        </p:txBody>
      </p:sp>
      <p:sp>
        <p:nvSpPr>
          <p:cNvPr id="4" name="Slide Number Placeholder 3"/>
          <p:cNvSpPr>
            <a:spLocks noGrp="1"/>
          </p:cNvSpPr>
          <p:nvPr>
            <p:ph type="sldNum" sz="quarter" idx="12"/>
          </p:nvPr>
        </p:nvSpPr>
        <p:spPr/>
        <p:txBody>
          <a:bodyPr/>
          <a:lstStyle/>
          <a:p>
            <a:fld id="{FC9612EC-FD56-483D-BA6E-DEC071A06DD8}" type="slidenum">
              <a:rPr lang="en-US" smtClean="0"/>
              <a:t>4</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578554078"/>
              </p:ext>
            </p:extLst>
          </p:nvPr>
        </p:nvGraphicFramePr>
        <p:xfrm>
          <a:off x="1055076" y="2032001"/>
          <a:ext cx="9901115" cy="405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ctagon 5"/>
          <p:cNvSpPr/>
          <p:nvPr/>
        </p:nvSpPr>
        <p:spPr>
          <a:xfrm>
            <a:off x="8212650" y="3652523"/>
            <a:ext cx="427512" cy="403761"/>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98351" y="6083789"/>
            <a:ext cx="5588148" cy="430887"/>
          </a:xfrm>
          <a:prstGeom prst="rect">
            <a:avLst/>
          </a:prstGeom>
          <a:noFill/>
        </p:spPr>
        <p:txBody>
          <a:bodyPr wrap="square" rtlCol="0">
            <a:spAutoFit/>
          </a:bodyPr>
          <a:lstStyle/>
          <a:p>
            <a:pPr algn="ctr"/>
            <a:r>
              <a:rPr lang="en-US" sz="2200" b="1" dirty="0"/>
              <a:t>Introspection + Redirection + Action = Traction</a:t>
            </a:r>
          </a:p>
        </p:txBody>
      </p:sp>
      <p:cxnSp>
        <p:nvCxnSpPr>
          <p:cNvPr id="8" name="Straight Arrow Connector 7"/>
          <p:cNvCxnSpPr/>
          <p:nvPr/>
        </p:nvCxnSpPr>
        <p:spPr>
          <a:xfrm flipH="1" flipV="1">
            <a:off x="4613812" y="5112824"/>
            <a:ext cx="274321" cy="660010"/>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58614" y="5018442"/>
            <a:ext cx="195578" cy="686117"/>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stick figure couple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8351" y="3082095"/>
            <a:ext cx="451572" cy="90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6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Analyze the needs and issues of the key stakeholders necessary to move forward</a:t>
            </a:r>
          </a:p>
        </p:txBody>
      </p:sp>
    </p:spTree>
    <p:extLst>
      <p:ext uri="{BB962C8B-B14F-4D97-AF65-F5344CB8AC3E}">
        <p14:creationId xmlns:p14="http://schemas.microsoft.com/office/powerpoint/2010/main" val="216501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Analyze the needs of the key stakeholders </a:t>
            </a:r>
          </a:p>
        </p:txBody>
      </p:sp>
      <p:sp>
        <p:nvSpPr>
          <p:cNvPr id="5" name="Content Placeholder 4"/>
          <p:cNvSpPr>
            <a:spLocks noGrp="1"/>
          </p:cNvSpPr>
          <p:nvPr>
            <p:ph idx="1"/>
          </p:nvPr>
        </p:nvSpPr>
        <p:spPr/>
        <p:txBody>
          <a:bodyPr/>
          <a:lstStyle/>
          <a:p>
            <a:pPr>
              <a:spcAft>
                <a:spcPts val="600"/>
              </a:spcAft>
            </a:pPr>
            <a:r>
              <a:rPr lang="en-US" dirty="0"/>
              <a:t>Learn how to increase your success by recruiting stakeholders who have a vested interest in the effort both directly and indirectly.</a:t>
            </a:r>
          </a:p>
          <a:p>
            <a:pPr lvl="1">
              <a:spcAft>
                <a:spcPts val="600"/>
              </a:spcAft>
            </a:pPr>
            <a:r>
              <a:rPr lang="en-US" dirty="0"/>
              <a:t>What do we mean by stakeholders and their interests?</a:t>
            </a:r>
          </a:p>
          <a:p>
            <a:pPr lvl="1">
              <a:spcAft>
                <a:spcPts val="600"/>
              </a:spcAft>
            </a:pPr>
            <a:r>
              <a:rPr lang="en-US" dirty="0"/>
              <a:t>Why identify and analyze stakeholders and their interests?</a:t>
            </a:r>
          </a:p>
          <a:p>
            <a:pPr lvl="1">
              <a:spcAft>
                <a:spcPts val="600"/>
              </a:spcAft>
            </a:pPr>
            <a:r>
              <a:rPr lang="en-US" dirty="0"/>
              <a:t>Who are potential stakeholders?</a:t>
            </a:r>
          </a:p>
          <a:p>
            <a:pPr lvl="1">
              <a:spcAft>
                <a:spcPts val="600"/>
              </a:spcAft>
            </a:pPr>
            <a:r>
              <a:rPr lang="en-US" dirty="0"/>
              <a:t>When should you identify stakeholders?</a:t>
            </a:r>
          </a:p>
          <a:p>
            <a:pPr lvl="1">
              <a:spcAft>
                <a:spcPts val="600"/>
              </a:spcAft>
            </a:pPr>
            <a:r>
              <a:rPr lang="en-US" dirty="0"/>
              <a:t>How do you identify and analyze stakeholders and their interests?</a:t>
            </a:r>
          </a:p>
          <a:p>
            <a:endParaRPr lang="en-US" dirty="0"/>
          </a:p>
        </p:txBody>
      </p:sp>
    </p:spTree>
    <p:extLst>
      <p:ext uri="{BB962C8B-B14F-4D97-AF65-F5344CB8AC3E}">
        <p14:creationId xmlns:p14="http://schemas.microsoft.com/office/powerpoint/2010/main" val="142674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IG Stakeholders?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46" t="18703" r="7404" b="8889"/>
          <a:stretch/>
        </p:blipFill>
        <p:spPr>
          <a:xfrm>
            <a:off x="2790092" y="2155728"/>
            <a:ext cx="6677144" cy="4225601"/>
          </a:xfrm>
          <a:prstGeom prst="rect">
            <a:avLst/>
          </a:prstGeom>
        </p:spPr>
      </p:pic>
    </p:spTree>
    <p:extLst>
      <p:ext uri="{BB962C8B-B14F-4D97-AF65-F5344CB8AC3E}">
        <p14:creationId xmlns:p14="http://schemas.microsoft.com/office/powerpoint/2010/main" val="104564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 the "art" of compromising while staying true to yourself and your goals</a:t>
            </a:r>
          </a:p>
        </p:txBody>
      </p:sp>
    </p:spTree>
    <p:extLst>
      <p:ext uri="{BB962C8B-B14F-4D97-AF65-F5344CB8AC3E}">
        <p14:creationId xmlns:p14="http://schemas.microsoft.com/office/powerpoint/2010/main" val="378860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Compromising while staying true to yourself</a:t>
            </a:r>
          </a:p>
        </p:txBody>
      </p:sp>
      <p:sp>
        <p:nvSpPr>
          <p:cNvPr id="5" name="Content Placeholder 4"/>
          <p:cNvSpPr>
            <a:spLocks noGrp="1"/>
          </p:cNvSpPr>
          <p:nvPr>
            <p:ph idx="1"/>
          </p:nvPr>
        </p:nvSpPr>
        <p:spPr/>
        <p:txBody>
          <a:bodyPr/>
          <a:lstStyle/>
          <a:p>
            <a:pPr marL="0" indent="0">
              <a:buNone/>
            </a:pPr>
            <a:r>
              <a:rPr lang="en-US" dirty="0"/>
              <a:t>By staying true to yourself you will be more likely to achieve great results. </a:t>
            </a:r>
          </a:p>
          <a:p>
            <a:pPr marL="0" indent="0">
              <a:buNone/>
            </a:pPr>
            <a:r>
              <a:rPr lang="en-US" dirty="0"/>
              <a:t>Here are 5 strategies for staying true to yourself and being more assertive in your relationships…</a:t>
            </a:r>
          </a:p>
          <a:p>
            <a:pPr marL="0" indent="0">
              <a:buNone/>
            </a:pPr>
            <a:endParaRPr lang="en-US" dirty="0"/>
          </a:p>
        </p:txBody>
      </p:sp>
      <p:pic>
        <p:nvPicPr>
          <p:cNvPr id="6" name="Picture 5"/>
          <p:cNvPicPr>
            <a:picLocks noChangeAspect="1"/>
          </p:cNvPicPr>
          <p:nvPr/>
        </p:nvPicPr>
        <p:blipFill>
          <a:blip r:embed="rId2"/>
          <a:stretch>
            <a:fillRect/>
          </a:stretch>
        </p:blipFill>
        <p:spPr>
          <a:xfrm>
            <a:off x="5024437" y="3729037"/>
            <a:ext cx="2143125" cy="2143125"/>
          </a:xfrm>
          <a:prstGeom prst="rect">
            <a:avLst/>
          </a:prstGeom>
        </p:spPr>
      </p:pic>
    </p:spTree>
    <p:extLst>
      <p:ext uri="{BB962C8B-B14F-4D97-AF65-F5344CB8AC3E}">
        <p14:creationId xmlns:p14="http://schemas.microsoft.com/office/powerpoint/2010/main" val="25264827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103</TotalTime>
  <Words>4250</Words>
  <Application>Microsoft Office PowerPoint</Application>
  <PresentationFormat>Widescreen</PresentationFormat>
  <Paragraphs>366</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Narrow</vt:lpstr>
      <vt:lpstr>Calibri</vt:lpstr>
      <vt:lpstr>Century Gothic</vt:lpstr>
      <vt:lpstr>Vapor Trail</vt:lpstr>
      <vt:lpstr>Getting Unstuck:</vt:lpstr>
      <vt:lpstr>Learning Objectives</vt:lpstr>
      <vt:lpstr>The scenario:</vt:lpstr>
      <vt:lpstr>Getting Unstuck:  The SIX Phase Model </vt:lpstr>
      <vt:lpstr>Analyze the needs and issues of the key stakeholders necessary to move forward</vt:lpstr>
      <vt:lpstr>Analyze the needs of the key stakeholders </vt:lpstr>
      <vt:lpstr>Who are the IG Stakeholders?</vt:lpstr>
      <vt:lpstr>Develop the "art" of compromising while staying true to yourself and your goals</vt:lpstr>
      <vt:lpstr>Compromising while staying true to yourself</vt:lpstr>
      <vt:lpstr>Compromising while staying true to yourself</vt:lpstr>
      <vt:lpstr>Compromising while staying true to yourself</vt:lpstr>
      <vt:lpstr>Compromising while staying true to yourself</vt:lpstr>
      <vt:lpstr>Compromising while staying true to yourself</vt:lpstr>
      <vt:lpstr>Compromising while staying true to yourself</vt:lpstr>
      <vt:lpstr>Examine ways to partner with and leverage supportive stakeholders</vt:lpstr>
      <vt:lpstr>Partner with and leverage supportive stakeholders</vt:lpstr>
      <vt:lpstr>Identify action steps to move forward and get back on track</vt:lpstr>
      <vt:lpstr>Steps to move forward and get back on track</vt:lpstr>
      <vt:lpstr>Steps to move forward and get back on track</vt:lpstr>
      <vt:lpstr>Steps to move forward and get back on track</vt:lpstr>
      <vt:lpstr>Steps to move forward and get back on track</vt:lpstr>
      <vt:lpstr>Steps to move forward and get back on track</vt:lpstr>
      <vt:lpstr>Steps to move forward and get back on track</vt:lpstr>
      <vt:lpstr>Steps to move forward and get back on track</vt:lpstr>
      <vt:lpstr>Apply techniques of "self-care" to keep you and your team motivated! </vt:lpstr>
      <vt:lpstr>Stay motivated</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Unstuck:</dc:title>
  <dc:creator>Stearns, Jason</dc:creator>
  <cp:lastModifiedBy>Anita Castora</cp:lastModifiedBy>
  <cp:revision>11</cp:revision>
  <dcterms:created xsi:type="dcterms:W3CDTF">2019-01-17T17:42:54Z</dcterms:created>
  <dcterms:modified xsi:type="dcterms:W3CDTF">2019-01-22T20:21:40Z</dcterms:modified>
</cp:coreProperties>
</file>